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5143500" cx="9144000"/>
  <p:notesSz cx="6858000" cy="9144000"/>
  <p:embeddedFontLst>
    <p:embeddedFont>
      <p:font typeface="Roboto"/>
      <p:regular r:id="rId49"/>
      <p:bold r:id="rId50"/>
      <p:italic r:id="rId51"/>
      <p:boldItalic r:id="rId52"/>
    </p:embeddedFont>
    <p:embeddedFont>
      <p:font typeface="Boogaloo"/>
      <p:regular r:id="rId53"/>
    </p:embeddedFont>
    <p:embeddedFont>
      <p:font typeface="Alata"/>
      <p:regular r:id="rId54"/>
    </p:embeddedFont>
    <p:embeddedFont>
      <p:font typeface="Source Sans Pro"/>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17B8935-5F6F-493B-BAF2-DA95F8E904FE}">
  <a:tblStyle styleId="{617B8935-5F6F-493B-BAF2-DA95F8E904F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font" Target="fonts/Roboto-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italic.fntdata"/><Relationship Id="rId50" Type="http://schemas.openxmlformats.org/officeDocument/2006/relationships/font" Target="fonts/Roboto-bold.fntdata"/><Relationship Id="rId53" Type="http://schemas.openxmlformats.org/officeDocument/2006/relationships/font" Target="fonts/Boogaloo-regular.fntdata"/><Relationship Id="rId52" Type="http://schemas.openxmlformats.org/officeDocument/2006/relationships/font" Target="fonts/Roboto-boldItalic.fntdata"/><Relationship Id="rId11" Type="http://schemas.openxmlformats.org/officeDocument/2006/relationships/slide" Target="slides/slide6.xml"/><Relationship Id="rId55" Type="http://schemas.openxmlformats.org/officeDocument/2006/relationships/font" Target="fonts/SourceSansPro-regular.fntdata"/><Relationship Id="rId10" Type="http://schemas.openxmlformats.org/officeDocument/2006/relationships/slide" Target="slides/slide5.xml"/><Relationship Id="rId54" Type="http://schemas.openxmlformats.org/officeDocument/2006/relationships/font" Target="fonts/Alata-regular.fntdata"/><Relationship Id="rId13" Type="http://schemas.openxmlformats.org/officeDocument/2006/relationships/slide" Target="slides/slide8.xml"/><Relationship Id="rId57" Type="http://schemas.openxmlformats.org/officeDocument/2006/relationships/font" Target="fonts/SourceSansPro-italic.fntdata"/><Relationship Id="rId12" Type="http://schemas.openxmlformats.org/officeDocument/2006/relationships/slide" Target="slides/slide7.xml"/><Relationship Id="rId56" Type="http://schemas.openxmlformats.org/officeDocument/2006/relationships/font" Target="fonts/SourceSansPro-bold.fntdata"/><Relationship Id="rId15" Type="http://schemas.openxmlformats.org/officeDocument/2006/relationships/slide" Target="slides/slide10.xml"/><Relationship Id="rId14" Type="http://schemas.openxmlformats.org/officeDocument/2006/relationships/slide" Target="slides/slide9.xml"/><Relationship Id="rId58" Type="http://schemas.openxmlformats.org/officeDocument/2006/relationships/font" Target="fonts/SourceSansPr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biblestudytools.com/parallel-bible/passage/?q=titus+3:4-7&amp;t=msg&amp;t2=niv#"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biblestudytools.com/parallel-bible/passage/?q=titus+3:4-7&amp;t=msg&amp;t2=niv#"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2cb1ff97d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2cb1ff97d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2cb1ff97d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2cb1ff97d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 sz="2000">
                <a:solidFill>
                  <a:schemeClr val="dk1"/>
                </a:solidFill>
              </a:rPr>
              <a:t>DSM 5 states that PTSD cannot come from TV, video or electronic means.  It was the result of an interpersonal relationship.  TLC still believes it is important to pay attention to media exposure/video games etc. because it may still be activating for that child.</a:t>
            </a:r>
            <a:endParaRPr sz="18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2cb1ff97d_0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2cb1ff97d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2cb1ff97d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2cb1ff97d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2cb1ff97d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2cb1ff97d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2cb1ff97d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2cb1ff97d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2cb1ff97d_0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2cb1ff97d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2cb1ff97d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2cb1ff97d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2cb1ff97d_0_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2cb1ff97d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2cb1ff97d_0_3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2cb1ff97d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63c984feb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163c984feb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597c19ee0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597c19ee0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Ask the participants to close their eyes and think of their Family and who may have 1 or more ACES, then think of friends and who may have ..., then people in their church and who may have… Ask they to pick a color on the the ones who have experienced 1 or more ACE and the pick another color for the ones they know who have not. Ask them to place them in a pie chart representing the amount who have and have not experienced 1 or more ACES. Ask them to open their eyes and ask the class to put their hand up if their whole pie was the color of none had experienced 1 or more, then continue in quarterly increments until you ask about a pie that is fully the color of people with 1 or more ACES. Process this with the participants stressing the need to be aware of the impact of trauma and how we as a congregation through 3-4-7 can do this.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2cb1ff97d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2cb1ff97d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Ask the participants to close their eyes and think of their Family and who may have 1 or more ACES, then think of friends and who may have ..., then people in their church and who may have… Ask they to pick a color on the the ones who have experienced 1 or more ACE and the pick another color for the ones they know who have not. Ask them to place them in a pie chart representing the amount who have and have not experienced 1 or more ACES. Ask them to open their eyes and ask the class to put their hand up if their whole pie was the color of none had experienced 1 or more, then continue in quarterly increments until you ask about a pie that is fully the color of people with 1 or more ACES. Process this with the participants stressing the need to be aware of the impact of trauma and how we as a congregation through 3-4-7 can do this.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2cb1ff97d_0_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2cb1ff97d_0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212529"/>
              </a:buClr>
              <a:buSzPts val="1200"/>
              <a:buChar char="●"/>
            </a:pPr>
            <a:r>
              <a:rPr lang="en" sz="1200">
                <a:solidFill>
                  <a:srgbClr val="212529"/>
                </a:solidFill>
                <a:highlight>
                  <a:srgbClr val="FFFFFF"/>
                </a:highlight>
              </a:rPr>
              <a:t>Prior Abuse or Neglect – Prior abuse or neglect heighten a child’s vulnerability to sex trafficking.</a:t>
            </a:r>
            <a:endParaRPr sz="1200">
              <a:solidFill>
                <a:srgbClr val="212529"/>
              </a:solidFill>
              <a:highlight>
                <a:srgbClr val="FFFFFF"/>
              </a:highlight>
            </a:endParaRPr>
          </a:p>
          <a:p>
            <a:pPr indent="-304800" lvl="0" marL="457200" rtl="0" algn="l">
              <a:lnSpc>
                <a:spcPct val="115000"/>
              </a:lnSpc>
              <a:spcBef>
                <a:spcPts val="0"/>
              </a:spcBef>
              <a:spcAft>
                <a:spcPts val="0"/>
              </a:spcAft>
              <a:buClr>
                <a:srgbClr val="212529"/>
              </a:buClr>
              <a:buSzPts val="1200"/>
              <a:buChar char="●"/>
            </a:pPr>
            <a:r>
              <a:rPr lang="en" sz="1200">
                <a:solidFill>
                  <a:srgbClr val="212529"/>
                </a:solidFill>
                <a:highlight>
                  <a:srgbClr val="FFFFFF"/>
                </a:highlight>
              </a:rPr>
              <a:t>Poverty – Poverty is closely linked to vulnerability. A lack of access to resources and income opportunities limits options for impoverished people, making them more susceptible to traffickers who prey on those needs.</a:t>
            </a:r>
            <a:endParaRPr sz="1200">
              <a:solidFill>
                <a:srgbClr val="212529"/>
              </a:solidFill>
              <a:highlight>
                <a:srgbClr val="FFFFFF"/>
              </a:highlight>
            </a:endParaRPr>
          </a:p>
          <a:p>
            <a:pPr indent="-304800" lvl="0" marL="457200" rtl="0" algn="l">
              <a:lnSpc>
                <a:spcPct val="115000"/>
              </a:lnSpc>
              <a:spcBef>
                <a:spcPts val="0"/>
              </a:spcBef>
              <a:spcAft>
                <a:spcPts val="0"/>
              </a:spcAft>
              <a:buClr>
                <a:srgbClr val="212529"/>
              </a:buClr>
              <a:buSzPts val="1200"/>
              <a:buChar char="●"/>
            </a:pPr>
            <a:r>
              <a:rPr lang="en" sz="1200">
                <a:solidFill>
                  <a:srgbClr val="212529"/>
                </a:solidFill>
                <a:highlight>
                  <a:srgbClr val="FFFFFF"/>
                </a:highlight>
              </a:rPr>
              <a:t>Homelessness – As previously mentioned, NCMEC found that 1 in 6 runaway and homeless youth reported to NCMEC were likely victims of child sex trafficking. A study conducted by Safe Horizon of homeless youth in New York City found that 95% of homeless youth reported being sexually active and were more likely to engage in survival sex in exchange for money, shelter, food, or other necessities.</a:t>
            </a:r>
            <a:endParaRPr sz="1200">
              <a:solidFill>
                <a:srgbClr val="212529"/>
              </a:solidFill>
              <a:highlight>
                <a:srgbClr val="FFFFFF"/>
              </a:highlight>
            </a:endParaRPr>
          </a:p>
          <a:p>
            <a:pPr indent="-304800" lvl="0" marL="457200" rtl="0" algn="l">
              <a:lnSpc>
                <a:spcPct val="115000"/>
              </a:lnSpc>
              <a:spcBef>
                <a:spcPts val="0"/>
              </a:spcBef>
              <a:spcAft>
                <a:spcPts val="0"/>
              </a:spcAft>
              <a:buClr>
                <a:srgbClr val="212529"/>
              </a:buClr>
              <a:buSzPts val="1200"/>
              <a:buChar char="●"/>
            </a:pPr>
            <a:r>
              <a:rPr lang="en" sz="1200">
                <a:solidFill>
                  <a:srgbClr val="212529"/>
                </a:solidFill>
                <a:highlight>
                  <a:srgbClr val="FFFFFF"/>
                </a:highlight>
              </a:rPr>
              <a:t>Substance Abuse – Substance abuse, along with other high-risk behaviors, puts youth at risk for human trafficking. Anti-trafficking advocates have seen cases where addiction was used as a control mechanism by traffickers to coerce and force their victims into engaging in commercial sex against their will.</a:t>
            </a:r>
            <a:endParaRPr sz="1200">
              <a:solidFill>
                <a:srgbClr val="212529"/>
              </a:solidFill>
              <a:highlight>
                <a:srgbClr val="FFFFFF"/>
              </a:highlight>
            </a:endParaRPr>
          </a:p>
          <a:p>
            <a:pPr indent="-304800" lvl="0" marL="457200" rtl="0" algn="l">
              <a:lnSpc>
                <a:spcPct val="115000"/>
              </a:lnSpc>
              <a:spcBef>
                <a:spcPts val="0"/>
              </a:spcBef>
              <a:spcAft>
                <a:spcPts val="0"/>
              </a:spcAft>
              <a:buClr>
                <a:srgbClr val="212529"/>
              </a:buClr>
              <a:buSzPts val="1200"/>
              <a:buChar char="●"/>
            </a:pPr>
            <a:r>
              <a:rPr lang="en" sz="1200">
                <a:solidFill>
                  <a:srgbClr val="212529"/>
                </a:solidFill>
                <a:highlight>
                  <a:srgbClr val="FFFFFF"/>
                </a:highlight>
              </a:rPr>
              <a:t>Unaccompanied Foreign Minors – Foreign national youth who are smuggled into the U.S. are at increased risk of being trafficked on their journey to the United States. Separation from parents leaves these minors without the usual safety nets that can prevent and respond to potential trafficking situations. Without these resources, these youth may not know where to find help or feel comfortable accessing it.</a:t>
            </a:r>
            <a:endParaRPr sz="1200">
              <a:solidFill>
                <a:srgbClr val="212529"/>
              </a:solidFill>
              <a:highlight>
                <a:srgbClr val="FFFFFF"/>
              </a:highlight>
            </a:endParaRPr>
          </a:p>
          <a:p>
            <a:pPr indent="-304800" lvl="0" marL="457200" rtl="0" algn="l">
              <a:lnSpc>
                <a:spcPct val="115000"/>
              </a:lnSpc>
              <a:spcBef>
                <a:spcPts val="0"/>
              </a:spcBef>
              <a:spcAft>
                <a:spcPts val="0"/>
              </a:spcAft>
              <a:buClr>
                <a:srgbClr val="212529"/>
              </a:buClr>
              <a:buSzPts val="1200"/>
              <a:buChar char="●"/>
            </a:pPr>
            <a:r>
              <a:rPr lang="en" sz="1200">
                <a:solidFill>
                  <a:srgbClr val="212529"/>
                </a:solidFill>
                <a:highlight>
                  <a:srgbClr val="FFFFFF"/>
                </a:highlight>
              </a:rPr>
              <a:t>Mental Health Issues – Unresolved mental health issues can both put youth at risk and be a direct consequence of the traumatic experience of being trafficked.</a:t>
            </a:r>
            <a:endParaRPr sz="1200">
              <a:solidFill>
                <a:srgbClr val="212529"/>
              </a:solidFill>
              <a:highlight>
                <a:srgbClr val="FFFFFF"/>
              </a:highlight>
            </a:endParaRPr>
          </a:p>
          <a:p>
            <a:pPr indent="-304800" lvl="0" marL="457200" rtl="0" algn="l">
              <a:lnSpc>
                <a:spcPct val="115000"/>
              </a:lnSpc>
              <a:spcBef>
                <a:spcPts val="0"/>
              </a:spcBef>
              <a:spcAft>
                <a:spcPts val="0"/>
              </a:spcAft>
              <a:buClr>
                <a:srgbClr val="212529"/>
              </a:buClr>
              <a:buSzPts val="1200"/>
              <a:buChar char="●"/>
            </a:pPr>
            <a:r>
              <a:rPr lang="en" sz="1200">
                <a:solidFill>
                  <a:srgbClr val="212529"/>
                </a:solidFill>
                <a:highlight>
                  <a:srgbClr val="FFFFFF"/>
                </a:highlight>
              </a:rPr>
              <a:t>System Involvement – There are often prior histories of abuse, neglect, or delinquent behavior for youth involved in the child welfare, foster care, or the juvenile justice systems that heighten their vulnerability. These types of violence might be normalized, and the adults that are responsible for protecting these children may fail to intervene and stop these harmful behaviors. The resulting lack of trust in authority figures puts the youth at increased risk for recruitment.</a:t>
            </a:r>
            <a:endParaRPr sz="1200">
              <a:solidFill>
                <a:srgbClr val="212529"/>
              </a:solidFill>
              <a:highlight>
                <a:srgbClr val="FFFFFF"/>
              </a:highlight>
            </a:endParaRPr>
          </a:p>
          <a:p>
            <a:pPr indent="-304800" lvl="0" marL="457200" rtl="0" algn="l">
              <a:lnSpc>
                <a:spcPct val="115000"/>
              </a:lnSpc>
              <a:spcBef>
                <a:spcPts val="0"/>
              </a:spcBef>
              <a:spcAft>
                <a:spcPts val="0"/>
              </a:spcAft>
              <a:buClr>
                <a:srgbClr val="212529"/>
              </a:buClr>
              <a:buSzPts val="1200"/>
              <a:buChar char="●"/>
            </a:pPr>
            <a:r>
              <a:rPr lang="en" sz="1200">
                <a:solidFill>
                  <a:srgbClr val="212529"/>
                </a:solidFill>
                <a:highlight>
                  <a:srgbClr val="FFFFFF"/>
                </a:highlight>
              </a:rPr>
              <a:t>Feelings of Rejection or Marginalization – A study conducted by the John Jay College of Criminal Justice (2008) found that fewer than 10% of the interviewed youth who had been commercially sexually exploited said they could turn to a parent if they found themselves in trouble. Youth in foster care who identify as gay, lesbian, bisexual, or transgender have reported harassment by other foster care youth, discomfort or rejection among foster parents or child welfare staff, and increased challenges accessing appropriate services.</a:t>
            </a:r>
            <a:endParaRPr sz="1200">
              <a:solidFill>
                <a:srgbClr val="212529"/>
              </a:solidFill>
              <a:highlight>
                <a:srgbClr val="FFFFFF"/>
              </a:highlight>
            </a:endParaRPr>
          </a:p>
          <a:p>
            <a:pPr indent="0" lvl="0" marL="0" rtl="0" algn="l">
              <a:spcBef>
                <a:spcPts val="120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597c19ee00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1597c19ee00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597c19ee00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597c19ee00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b="1" lang="en" sz="1250">
                <a:solidFill>
                  <a:srgbClr val="121212"/>
                </a:solidFill>
                <a:highlight>
                  <a:srgbClr val="FFFFFF"/>
                </a:highlight>
              </a:rPr>
              <a:t>Do Not Judge</a:t>
            </a:r>
            <a:endParaRPr b="1" sz="1250">
              <a:solidFill>
                <a:srgbClr val="121212"/>
              </a:solidFill>
              <a:highlight>
                <a:srgbClr val="FFFFFF"/>
              </a:highlight>
            </a:endParaRPr>
          </a:p>
          <a:p>
            <a:pPr indent="139700" lvl="0" marL="50800" rtl="0" algn="l">
              <a:lnSpc>
                <a:spcPct val="200000"/>
              </a:lnSpc>
              <a:spcBef>
                <a:spcPts val="600"/>
              </a:spcBef>
              <a:spcAft>
                <a:spcPts val="0"/>
              </a:spcAft>
              <a:buNone/>
            </a:pPr>
            <a:r>
              <a:rPr lang="en" sz="1050">
                <a:solidFill>
                  <a:srgbClr val="121212"/>
                </a:solidFill>
                <a:highlight>
                  <a:srgbClr val="FFFFFF"/>
                </a:highlight>
              </a:rPr>
              <a:t>1</a:t>
            </a:r>
            <a:r>
              <a:rPr lang="en" sz="1200">
                <a:solidFill>
                  <a:srgbClr val="FF3D4D"/>
                </a:solidFill>
                <a:highlight>
                  <a:srgbClr val="FFFFFF"/>
                </a:highlight>
              </a:rPr>
              <a:t>“Refuse to be a critic full of bias toward others, and you will not be judged.</a:t>
            </a:r>
            <a:r>
              <a:rPr lang="en" sz="1200">
                <a:solidFill>
                  <a:srgbClr val="121212"/>
                </a:solidFill>
                <a:highlight>
                  <a:srgbClr val="FFFFFF"/>
                </a:highlight>
              </a:rPr>
              <a:t>  </a:t>
            </a:r>
            <a:r>
              <a:rPr lang="en" sz="1050">
                <a:solidFill>
                  <a:srgbClr val="121212"/>
                </a:solidFill>
                <a:highlight>
                  <a:srgbClr val="FFFFFF"/>
                </a:highlight>
              </a:rPr>
              <a:t>2</a:t>
            </a:r>
            <a:r>
              <a:rPr lang="en" sz="1200">
                <a:solidFill>
                  <a:srgbClr val="FF3D4D"/>
                </a:solidFill>
                <a:highlight>
                  <a:srgbClr val="FFFFFF"/>
                </a:highlight>
              </a:rPr>
              <a:t>For you’ll be judged by the same standard that you’ve used to judge others. The measurement you use on them will be used on you.</a:t>
            </a:r>
            <a:r>
              <a:rPr lang="en" sz="1200">
                <a:solidFill>
                  <a:srgbClr val="121212"/>
                </a:solidFill>
                <a:highlight>
                  <a:srgbClr val="FFFFFF"/>
                </a:highlight>
              </a:rPr>
              <a:t>  </a:t>
            </a:r>
            <a:r>
              <a:rPr lang="en" sz="1050">
                <a:solidFill>
                  <a:srgbClr val="121212"/>
                </a:solidFill>
                <a:highlight>
                  <a:srgbClr val="FFFFFF"/>
                </a:highlight>
              </a:rPr>
              <a:t>3</a:t>
            </a:r>
            <a:r>
              <a:rPr lang="en" sz="1200">
                <a:solidFill>
                  <a:srgbClr val="FF3D4D"/>
                </a:solidFill>
                <a:highlight>
                  <a:srgbClr val="FFFFFF"/>
                </a:highlight>
              </a:rPr>
              <a:t>Why would you focus on the flaw in someone else’s life and fail to notice the glaring flaws of your own?</a:t>
            </a:r>
            <a:r>
              <a:rPr lang="en" sz="1200">
                <a:solidFill>
                  <a:srgbClr val="121212"/>
                </a:solidFill>
                <a:highlight>
                  <a:srgbClr val="FFFFFF"/>
                </a:highlight>
              </a:rPr>
              <a:t>  </a:t>
            </a:r>
            <a:r>
              <a:rPr lang="en" sz="1050">
                <a:solidFill>
                  <a:srgbClr val="121212"/>
                </a:solidFill>
                <a:highlight>
                  <a:srgbClr val="FFFFFF"/>
                </a:highlight>
              </a:rPr>
              <a:t>4</a:t>
            </a:r>
            <a:r>
              <a:rPr lang="en" sz="1200">
                <a:solidFill>
                  <a:srgbClr val="FF3D4D"/>
                </a:solidFill>
                <a:highlight>
                  <a:srgbClr val="FFFFFF"/>
                </a:highlight>
              </a:rPr>
              <a:t>How could you say to your friend, ‘Let me show you where you’re wrong,’ when you’re guilty of even more?</a:t>
            </a:r>
            <a:r>
              <a:rPr lang="en" sz="1200">
                <a:solidFill>
                  <a:srgbClr val="121212"/>
                </a:solidFill>
                <a:highlight>
                  <a:srgbClr val="FFFFFF"/>
                </a:highlight>
              </a:rPr>
              <a:t> </a:t>
            </a:r>
            <a:r>
              <a:rPr lang="en" sz="1050">
                <a:solidFill>
                  <a:srgbClr val="121212"/>
                </a:solidFill>
                <a:highlight>
                  <a:srgbClr val="FFFFFF"/>
                </a:highlight>
              </a:rPr>
              <a:t>5</a:t>
            </a:r>
            <a:r>
              <a:rPr lang="en" sz="1200">
                <a:solidFill>
                  <a:srgbClr val="FF3D4D"/>
                </a:solidFill>
                <a:highlight>
                  <a:srgbClr val="FFFFFF"/>
                </a:highlight>
              </a:rPr>
              <a:t>You’re being hypercritical and a hypocrite! First acknowledge and deal with your own ‘blind spots,’ and then you’ll be capable of dealing with the</a:t>
            </a:r>
            <a:endParaRPr sz="1200">
              <a:solidFill>
                <a:srgbClr val="FF3D4D"/>
              </a:solidFill>
              <a:highlight>
                <a:srgbClr val="FFFFFF"/>
              </a:highlight>
            </a:endParaRPr>
          </a:p>
          <a:p>
            <a:pPr indent="0" lvl="0" marL="0" rtl="0" algn="l">
              <a:lnSpc>
                <a:spcPct val="200000"/>
              </a:lnSpc>
              <a:spcBef>
                <a:spcPts val="1200"/>
              </a:spcBef>
              <a:spcAft>
                <a:spcPts val="0"/>
              </a:spcAft>
              <a:buNone/>
            </a:pPr>
            <a:r>
              <a:rPr lang="en" sz="1250">
                <a:solidFill>
                  <a:srgbClr val="FF0000"/>
                </a:solidFill>
                <a:highlight>
                  <a:srgbClr val="FFFFFF"/>
                </a:highlight>
              </a:rPr>
              <a:t>‘Blind spot’ of your friend.</a:t>
            </a:r>
            <a:endParaRPr sz="1250">
              <a:solidFill>
                <a:srgbClr val="FF0000"/>
              </a:solidFill>
              <a:highlight>
                <a:srgbClr val="FFFFFF"/>
              </a:highlight>
            </a:endParaRPr>
          </a:p>
          <a:p>
            <a:pPr indent="0" lvl="0" marL="0" rtl="0" algn="l">
              <a:lnSpc>
                <a:spcPct val="200000"/>
              </a:lnSpc>
              <a:spcBef>
                <a:spcPts val="1200"/>
              </a:spcBef>
              <a:spcAft>
                <a:spcPts val="0"/>
              </a:spcAft>
              <a:buClr>
                <a:schemeClr val="dk1"/>
              </a:buClr>
              <a:buSzPts val="1100"/>
              <a:buFont typeface="Arial"/>
              <a:buNone/>
            </a:pPr>
            <a:r>
              <a:rPr b="1" lang="en" sz="1250">
                <a:solidFill>
                  <a:srgbClr val="121212"/>
                </a:solidFill>
                <a:highlight>
                  <a:srgbClr val="FFFFFF"/>
                </a:highlight>
              </a:rPr>
              <a:t>The Golden Rule</a:t>
            </a:r>
            <a:endParaRPr b="1" sz="1250">
              <a:solidFill>
                <a:srgbClr val="121212"/>
              </a:solidFill>
              <a:highlight>
                <a:srgbClr val="FFFFFF"/>
              </a:highlight>
            </a:endParaRPr>
          </a:p>
          <a:p>
            <a:pPr indent="139700" lvl="0" marL="50800" rtl="0" algn="l">
              <a:lnSpc>
                <a:spcPct val="200000"/>
              </a:lnSpc>
              <a:spcBef>
                <a:spcPts val="600"/>
              </a:spcBef>
              <a:spcAft>
                <a:spcPts val="0"/>
              </a:spcAft>
              <a:buClr>
                <a:schemeClr val="dk1"/>
              </a:buClr>
              <a:buSzPts val="1100"/>
              <a:buFont typeface="Arial"/>
              <a:buNone/>
            </a:pPr>
            <a:r>
              <a:rPr lang="en" sz="1050">
                <a:solidFill>
                  <a:srgbClr val="121212"/>
                </a:solidFill>
                <a:highlight>
                  <a:srgbClr val="FFFFFF"/>
                </a:highlight>
              </a:rPr>
              <a:t>12</a:t>
            </a:r>
            <a:r>
              <a:rPr lang="en" sz="1200">
                <a:solidFill>
                  <a:srgbClr val="FF3D4D"/>
                </a:solidFill>
                <a:highlight>
                  <a:srgbClr val="FFFFFF"/>
                </a:highlight>
              </a:rPr>
              <a:t>“In everything you do, be careful to treat others in the same way you’d want them to treat you,</a:t>
            </a:r>
            <a:r>
              <a:rPr lang="en" sz="1200">
                <a:solidFill>
                  <a:srgbClr val="121212"/>
                </a:solidFill>
                <a:highlight>
                  <a:srgbClr val="FFFFFF"/>
                </a:highlight>
              </a:rPr>
              <a:t>  </a:t>
            </a:r>
            <a:r>
              <a:rPr lang="en" sz="1200">
                <a:solidFill>
                  <a:srgbClr val="FF3D4D"/>
                </a:solidFill>
                <a:highlight>
                  <a:srgbClr val="FFFFFF"/>
                </a:highlight>
              </a:rPr>
              <a:t>for that is the essence of all the teachings of the Law and the Prophets.</a:t>
            </a:r>
            <a:r>
              <a:rPr lang="en" sz="1050">
                <a:solidFill>
                  <a:srgbClr val="121212"/>
                </a:solidFill>
                <a:highlight>
                  <a:srgbClr val="FFFFFF"/>
                </a:highlight>
              </a:rPr>
              <a:t>13</a:t>
            </a:r>
            <a:r>
              <a:rPr lang="en" sz="1200">
                <a:solidFill>
                  <a:srgbClr val="121212"/>
                </a:solidFill>
                <a:highlight>
                  <a:srgbClr val="FFFFFF"/>
                </a:highlight>
              </a:rPr>
              <a:t> </a:t>
            </a:r>
            <a:r>
              <a:rPr lang="en" sz="1200">
                <a:solidFill>
                  <a:srgbClr val="FF3D4D"/>
                </a:solidFill>
                <a:highlight>
                  <a:srgbClr val="FFFFFF"/>
                </a:highlight>
              </a:rPr>
              <a:t>Enter through the narrow gate</a:t>
            </a:r>
            <a:r>
              <a:rPr lang="en" sz="1200">
                <a:solidFill>
                  <a:srgbClr val="121212"/>
                </a:solidFill>
                <a:highlight>
                  <a:srgbClr val="FFFFFF"/>
                </a:highlight>
              </a:rPr>
              <a:t>  </a:t>
            </a:r>
            <a:r>
              <a:rPr lang="en" sz="1200">
                <a:solidFill>
                  <a:srgbClr val="FF3D4D"/>
                </a:solidFill>
                <a:highlight>
                  <a:srgbClr val="FFFFFF"/>
                </a:highlight>
              </a:rPr>
              <a:t>because the wide gate and broad path is the way that leads to destruction—nearly everyone chooses that crowded road!</a:t>
            </a:r>
            <a:r>
              <a:rPr lang="en" sz="1200">
                <a:solidFill>
                  <a:srgbClr val="121212"/>
                </a:solidFill>
                <a:highlight>
                  <a:srgbClr val="FFFFFF"/>
                </a:highlight>
              </a:rPr>
              <a:t> </a:t>
            </a:r>
            <a:r>
              <a:rPr lang="en" sz="1050">
                <a:solidFill>
                  <a:srgbClr val="121212"/>
                </a:solidFill>
                <a:highlight>
                  <a:srgbClr val="FFFFFF"/>
                </a:highlight>
              </a:rPr>
              <a:t>14</a:t>
            </a:r>
            <a:r>
              <a:rPr lang="en" sz="1200">
                <a:solidFill>
                  <a:srgbClr val="FF3D4D"/>
                </a:solidFill>
                <a:highlight>
                  <a:srgbClr val="FFFFFF"/>
                </a:highlight>
              </a:rPr>
              <a:t>The narrow gate and the difficult way leads to eternal life—so few even find it!”</a:t>
            </a:r>
            <a:endParaRPr sz="1200">
              <a:solidFill>
                <a:srgbClr val="FF3D4D"/>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d638e2dbb6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d638e2dbb6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d638e2dbb6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d638e2dbb6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2cb1ff97d_0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2cb1ff97d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0000"/>
              </a:lnSpc>
              <a:spcBef>
                <a:spcPts val="1500"/>
              </a:spcBef>
              <a:spcAft>
                <a:spcPts val="0"/>
              </a:spcAft>
              <a:buClr>
                <a:schemeClr val="dk1"/>
              </a:buClr>
              <a:buSzPts val="1100"/>
              <a:buFont typeface="Arial"/>
              <a:buNone/>
            </a:pPr>
            <a:r>
              <a:rPr b="1" lang="en" sz="1300">
                <a:solidFill>
                  <a:srgbClr val="333333"/>
                </a:solidFill>
                <a:latin typeface="Roboto"/>
                <a:ea typeface="Roboto"/>
                <a:cs typeface="Roboto"/>
                <a:sym typeface="Roboto"/>
              </a:rPr>
              <a:t>Titus 3:4-7</a:t>
            </a:r>
            <a:endParaRPr b="1" sz="1300">
              <a:solidFill>
                <a:srgbClr val="333333"/>
              </a:solidFill>
              <a:latin typeface="Roboto"/>
              <a:ea typeface="Roboto"/>
              <a:cs typeface="Roboto"/>
              <a:sym typeface="Roboto"/>
            </a:endParaRPr>
          </a:p>
          <a:p>
            <a:pPr indent="0" lvl="0" marL="215900" marR="215900" rtl="0" algn="l">
              <a:lnSpc>
                <a:spcPct val="250000"/>
              </a:lnSpc>
              <a:spcBef>
                <a:spcPts val="800"/>
              </a:spcBef>
              <a:spcAft>
                <a:spcPts val="0"/>
              </a:spcAft>
              <a:buClr>
                <a:schemeClr val="dk1"/>
              </a:buClr>
              <a:buSzPts val="1100"/>
              <a:buFont typeface="Arial"/>
              <a:buNone/>
            </a:pPr>
            <a:r>
              <a:rPr b="1" lang="en" sz="1150">
                <a:solidFill>
                  <a:srgbClr val="333333"/>
                </a:solidFill>
                <a:highlight>
                  <a:srgbClr val="FFFFFF"/>
                </a:highlight>
              </a:rPr>
              <a:t>4</a:t>
            </a:r>
            <a:r>
              <a:rPr lang="en" sz="1150">
                <a:solidFill>
                  <a:srgbClr val="333333"/>
                </a:solidFill>
                <a:highlight>
                  <a:srgbClr val="FFFFFF"/>
                </a:highlight>
              </a:rPr>
              <a:t> But when God, our kind and loving Savior God, stepped in,</a:t>
            </a:r>
            <a:r>
              <a:rPr b="1" lang="en" sz="1150">
                <a:solidFill>
                  <a:srgbClr val="333333"/>
                </a:solidFill>
                <a:highlight>
                  <a:srgbClr val="FFFFFF"/>
                </a:highlight>
              </a:rPr>
              <a:t>5</a:t>
            </a:r>
            <a:r>
              <a:rPr lang="en" sz="1150">
                <a:solidFill>
                  <a:srgbClr val="333333"/>
                </a:solidFill>
                <a:highlight>
                  <a:srgbClr val="FFFFFF"/>
                </a:highlight>
              </a:rPr>
              <a:t> he saved us from all that. It was all his doing; we had nothing to do with it. He gave us a good bath, and we came out of it new people, </a:t>
            </a:r>
            <a:r>
              <a:rPr lang="en" sz="1150" u="sng">
                <a:solidFill>
                  <a:schemeClr val="hlink"/>
                </a:solidFill>
                <a:highlight>
                  <a:srgbClr val="FFFFFF"/>
                </a:highlight>
                <a:hlinkClick r:id="rId2"/>
              </a:rPr>
              <a:t>washed</a:t>
            </a:r>
            <a:r>
              <a:rPr lang="en" sz="1150">
                <a:solidFill>
                  <a:srgbClr val="333333"/>
                </a:solidFill>
                <a:highlight>
                  <a:srgbClr val="FFFFFF"/>
                </a:highlight>
              </a:rPr>
              <a:t> inside and out by the Holy Spirit.</a:t>
            </a:r>
            <a:r>
              <a:rPr b="1" lang="en" sz="1150">
                <a:solidFill>
                  <a:srgbClr val="333333"/>
                </a:solidFill>
                <a:highlight>
                  <a:srgbClr val="FFFFFF"/>
                </a:highlight>
              </a:rPr>
              <a:t>6</a:t>
            </a:r>
            <a:r>
              <a:rPr lang="en" sz="1150">
                <a:solidFill>
                  <a:srgbClr val="333333"/>
                </a:solidFill>
                <a:highlight>
                  <a:srgbClr val="FFFFFF"/>
                </a:highlight>
              </a:rPr>
              <a:t> Our Savior Jesus poured out new life so generously.</a:t>
            </a:r>
            <a:r>
              <a:rPr b="1" lang="en" sz="1150">
                <a:solidFill>
                  <a:srgbClr val="333333"/>
                </a:solidFill>
                <a:highlight>
                  <a:srgbClr val="FFFFFF"/>
                </a:highlight>
              </a:rPr>
              <a:t>7</a:t>
            </a:r>
            <a:r>
              <a:rPr lang="en" sz="1150">
                <a:solidFill>
                  <a:srgbClr val="333333"/>
                </a:solidFill>
                <a:highlight>
                  <a:srgbClr val="FFFFFF"/>
                </a:highlight>
              </a:rPr>
              <a:t> God's gift has restored our relationship with him and given us back our lives. And there's more life to come - an eternity of life!</a:t>
            </a:r>
            <a:endParaRPr sz="1150">
              <a:solidFill>
                <a:srgbClr val="333333"/>
              </a:solidFill>
              <a:highlight>
                <a:srgbClr val="FFFFFF"/>
              </a:highlight>
            </a:endParaRPr>
          </a:p>
          <a:p>
            <a:pPr indent="0" lvl="0" marL="0" rtl="0" algn="l">
              <a:spcBef>
                <a:spcPts val="150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d638e2dbb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d638e2dbb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0000"/>
              </a:lnSpc>
              <a:spcBef>
                <a:spcPts val="1500"/>
              </a:spcBef>
              <a:spcAft>
                <a:spcPts val="0"/>
              </a:spcAft>
              <a:buClr>
                <a:schemeClr val="dk1"/>
              </a:buClr>
              <a:buSzPts val="1100"/>
              <a:buFont typeface="Arial"/>
              <a:buNone/>
            </a:pPr>
            <a:r>
              <a:rPr b="1" lang="en" sz="1300">
                <a:solidFill>
                  <a:srgbClr val="333333"/>
                </a:solidFill>
                <a:latin typeface="Roboto"/>
                <a:ea typeface="Roboto"/>
                <a:cs typeface="Roboto"/>
                <a:sym typeface="Roboto"/>
              </a:rPr>
              <a:t>Titus 3:4-7</a:t>
            </a:r>
            <a:endParaRPr b="1" sz="1300">
              <a:solidFill>
                <a:srgbClr val="333333"/>
              </a:solidFill>
              <a:latin typeface="Roboto"/>
              <a:ea typeface="Roboto"/>
              <a:cs typeface="Roboto"/>
              <a:sym typeface="Roboto"/>
            </a:endParaRPr>
          </a:p>
          <a:p>
            <a:pPr indent="0" lvl="0" marL="215900" marR="215900" rtl="0" algn="l">
              <a:lnSpc>
                <a:spcPct val="250000"/>
              </a:lnSpc>
              <a:spcBef>
                <a:spcPts val="800"/>
              </a:spcBef>
              <a:spcAft>
                <a:spcPts val="0"/>
              </a:spcAft>
              <a:buClr>
                <a:schemeClr val="dk1"/>
              </a:buClr>
              <a:buSzPts val="1100"/>
              <a:buFont typeface="Arial"/>
              <a:buNone/>
            </a:pPr>
            <a:r>
              <a:rPr b="1" lang="en" sz="1150">
                <a:solidFill>
                  <a:srgbClr val="333333"/>
                </a:solidFill>
                <a:highlight>
                  <a:srgbClr val="FFFFFF"/>
                </a:highlight>
              </a:rPr>
              <a:t>4</a:t>
            </a:r>
            <a:r>
              <a:rPr lang="en" sz="1150">
                <a:solidFill>
                  <a:srgbClr val="333333"/>
                </a:solidFill>
                <a:highlight>
                  <a:srgbClr val="FFFFFF"/>
                </a:highlight>
              </a:rPr>
              <a:t> But when God, our kind and loving Savior God, stepped in,</a:t>
            </a:r>
            <a:r>
              <a:rPr b="1" lang="en" sz="1150">
                <a:solidFill>
                  <a:srgbClr val="333333"/>
                </a:solidFill>
                <a:highlight>
                  <a:srgbClr val="FFFFFF"/>
                </a:highlight>
              </a:rPr>
              <a:t>5</a:t>
            </a:r>
            <a:r>
              <a:rPr lang="en" sz="1150">
                <a:solidFill>
                  <a:srgbClr val="333333"/>
                </a:solidFill>
                <a:highlight>
                  <a:srgbClr val="FFFFFF"/>
                </a:highlight>
              </a:rPr>
              <a:t> he saved us from all that. It was all his doing; we had nothing to do with it. He gave us a good bath, and we came out of it new people, </a:t>
            </a:r>
            <a:r>
              <a:rPr lang="en" sz="1150" u="sng">
                <a:solidFill>
                  <a:schemeClr val="hlink"/>
                </a:solidFill>
                <a:highlight>
                  <a:srgbClr val="FFFFFF"/>
                </a:highlight>
                <a:hlinkClick r:id="rId2"/>
              </a:rPr>
              <a:t>washed</a:t>
            </a:r>
            <a:r>
              <a:rPr lang="en" sz="1150">
                <a:solidFill>
                  <a:srgbClr val="333333"/>
                </a:solidFill>
                <a:highlight>
                  <a:srgbClr val="FFFFFF"/>
                </a:highlight>
              </a:rPr>
              <a:t> inside and out by the Holy Spirit.</a:t>
            </a:r>
            <a:r>
              <a:rPr b="1" lang="en" sz="1150">
                <a:solidFill>
                  <a:srgbClr val="333333"/>
                </a:solidFill>
                <a:highlight>
                  <a:srgbClr val="FFFFFF"/>
                </a:highlight>
              </a:rPr>
              <a:t>6</a:t>
            </a:r>
            <a:r>
              <a:rPr lang="en" sz="1150">
                <a:solidFill>
                  <a:srgbClr val="333333"/>
                </a:solidFill>
                <a:highlight>
                  <a:srgbClr val="FFFFFF"/>
                </a:highlight>
              </a:rPr>
              <a:t> Our Savior Jesus poured out new life so generously.</a:t>
            </a:r>
            <a:r>
              <a:rPr b="1" lang="en" sz="1150">
                <a:solidFill>
                  <a:srgbClr val="333333"/>
                </a:solidFill>
                <a:highlight>
                  <a:srgbClr val="FFFFFF"/>
                </a:highlight>
              </a:rPr>
              <a:t>7</a:t>
            </a:r>
            <a:r>
              <a:rPr lang="en" sz="1150">
                <a:solidFill>
                  <a:srgbClr val="333333"/>
                </a:solidFill>
                <a:highlight>
                  <a:srgbClr val="FFFFFF"/>
                </a:highlight>
              </a:rPr>
              <a:t> God's gift has restored our relationship with him and given us back our lives. And there's more life to come - an eternity of life!</a:t>
            </a:r>
            <a:endParaRPr sz="1150">
              <a:solidFill>
                <a:srgbClr val="333333"/>
              </a:solidFill>
              <a:highlight>
                <a:srgbClr val="FFFFFF"/>
              </a:highlight>
            </a:endParaRPr>
          </a:p>
          <a:p>
            <a:pPr indent="0" lvl="0" marL="0" rtl="0" algn="l">
              <a:spcBef>
                <a:spcPts val="150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2cb1ff97d_0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2cb1ff97d_0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2cb1ff97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2cb1ff97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2cb1ff97d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2cb1ff97d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a Church to be considered a safe place to a person who has experienced trauma it needs to offer 3 things:</a:t>
            </a:r>
            <a:endParaRPr/>
          </a:p>
          <a:p>
            <a:pPr indent="0" lvl="0" marL="0" rtl="0" algn="l">
              <a:spcBef>
                <a:spcPts val="0"/>
              </a:spcBef>
              <a:spcAft>
                <a:spcPts val="0"/>
              </a:spcAft>
              <a:buNone/>
            </a:pPr>
            <a:r>
              <a:rPr lang="en"/>
              <a:t>It is a place that cultivates safe trustworthy relationships. It has an atmosphere of relaxation and places for self </a:t>
            </a:r>
            <a:r>
              <a:rPr lang="en"/>
              <a:t>regulation</a:t>
            </a:r>
            <a:r>
              <a:rPr lang="en"/>
              <a:t>. That opportunities are offered to share their life story in safe supported environment.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2cb1ff97d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2cb1ff97d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Actions in which congregations need to take to become trauma informed are:</a:t>
            </a:r>
            <a:endParaRPr/>
          </a:p>
          <a:p>
            <a:pPr indent="-317500" lvl="0" marL="457200" rtl="0" algn="l">
              <a:spcBef>
                <a:spcPts val="0"/>
              </a:spcBef>
              <a:spcAft>
                <a:spcPts val="0"/>
              </a:spcAft>
              <a:buSzPts val="1400"/>
              <a:buAutoNum type="arabicPeriod"/>
            </a:pPr>
            <a:r>
              <a:rPr lang="en"/>
              <a:t>We can’t change anything until we become aware. Acknowledging that trauma has an impact on us not just emotionally but also cognitively. Our brain is changed due to the high stress.</a:t>
            </a:r>
            <a:endParaRPr/>
          </a:p>
          <a:p>
            <a:pPr indent="-317500" lvl="0" marL="457200" rtl="0" algn="l">
              <a:spcBef>
                <a:spcPts val="0"/>
              </a:spcBef>
              <a:spcAft>
                <a:spcPts val="0"/>
              </a:spcAft>
              <a:buSzPts val="1400"/>
              <a:buAutoNum type="arabicPeriod"/>
            </a:pPr>
            <a:r>
              <a:rPr lang="en"/>
              <a:t>Recognize that there are ripple effects because of trauma we experience. Recognize the symptoms of trauma. </a:t>
            </a:r>
            <a:endParaRPr/>
          </a:p>
          <a:p>
            <a:pPr indent="-317500" lvl="0" marL="457200" rtl="0" algn="l">
              <a:spcBef>
                <a:spcPts val="0"/>
              </a:spcBef>
              <a:spcAft>
                <a:spcPts val="0"/>
              </a:spcAft>
              <a:buSzPts val="1400"/>
              <a:buAutoNum type="arabicPeriod"/>
            </a:pPr>
            <a:r>
              <a:rPr lang="en"/>
              <a:t>Respond to others using the 7 characteristics of a trauma informed congregations.</a:t>
            </a:r>
            <a:endParaRPr/>
          </a:p>
          <a:p>
            <a:pPr indent="-317500" lvl="0" marL="457200" rtl="0" algn="l">
              <a:spcBef>
                <a:spcPts val="0"/>
              </a:spcBef>
              <a:spcAft>
                <a:spcPts val="0"/>
              </a:spcAft>
              <a:buSzPts val="1400"/>
              <a:buAutoNum type="arabicPeriod"/>
            </a:pPr>
            <a:r>
              <a:rPr lang="en"/>
              <a:t>Resist Re-Traumatizing use the tools you are given, wear the garment the Lord has given you and look through a trauma lens.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2cb1ff97d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22cb1ff97d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2cb1ff97d_0_4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2cb1ff97d_0_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2cb1ff97d_0_4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2cb1ff97d_0_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2cb1ff97d_0_4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2cb1ff97d_0_4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2cb1ff97d_0_4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22cb1ff97d_0_4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become a congregation that is trauma informed and believes in doing no harm, we need to first take responsibility for US. Becoming more aware of our own coping behaviors that may be triggers to </a:t>
            </a:r>
            <a:r>
              <a:rPr lang="en"/>
              <a:t>another's</a:t>
            </a:r>
            <a:r>
              <a:rPr lang="en"/>
              <a:t> traumatic event.</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2cb1ff97d_0_4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22cb1ff97d_0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Play Rat Park Video</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2cb1ff97d_0_4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22cb1ff97d_0_4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2cb1ff97d_0_4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2cb1ff97d_0_4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63c984feb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63c984fe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63c984feb9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163c984feb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2f10dd035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2f10dd035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2f10dd035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22f10dd035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2f10dd035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22f10dd035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2f10dd035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2f10dd035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2cb1ff97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2cb1ff97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Ask the participants to get into groups. Each group is given a large piece of paper in which they are to draw an outline of one of the  group in pencil. The groups are then asked to draw the garment that represents the </a:t>
            </a:r>
            <a:r>
              <a:rPr lang="en"/>
              <a:t>Colossians</a:t>
            </a:r>
            <a:r>
              <a:rPr lang="en"/>
              <a:t> 3:12-14 garment that they have just read about. Allow 20-30 minutes for this to happen, allowing them to have conversation about what they are putting in their garments. Or if done in an individual form have them draw glasses that represent the Colossians 3:12-14 garment (How to see the world through the Lord’s Lens)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NOTES: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2cb1ff97d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2cb1ff97d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They are seekers, listeners, educated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d638e2dbb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d638e2dbb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2cb1ff97d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2cb1ff97d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rgbClr val="FFC982"/>
            </a:gs>
            <a:gs pos="100000">
              <a:srgbClr val="F58F09"/>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drive.google.com/file/d/1J1cjOtK6SQQVHG0ykIx3UBozEeCDqpzQ/view" TargetMode="External"/><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hyperlink" Target="http://www.youtube.com/watch?v=GYv4Fs7nzIY" TargetMode="External"/><Relationship Id="rId4" Type="http://schemas.openxmlformats.org/officeDocument/2006/relationships/image" Target="../media/image9.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drive.google.com/file/d/1NtIY-iEDKJT8XJ-KlrkW7f_uk-HRTJH8/view" TargetMode="Externa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1661350"/>
            <a:ext cx="8520600" cy="20526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lang="en" sz="4300"/>
              <a:t>ESTABLISHING </a:t>
            </a:r>
            <a:endParaRPr sz="4300"/>
          </a:p>
          <a:p>
            <a:pPr indent="0" lvl="0" marL="0" rtl="0" algn="ctr">
              <a:lnSpc>
                <a:spcPct val="115000"/>
              </a:lnSpc>
              <a:spcBef>
                <a:spcPts val="0"/>
              </a:spcBef>
              <a:spcAft>
                <a:spcPts val="0"/>
              </a:spcAft>
              <a:buNone/>
            </a:pPr>
            <a:r>
              <a:rPr lang="en" sz="4300"/>
              <a:t>TRAUMA INFORMED &amp; RESILIENCE FOCUSED CONGREGATIONS</a:t>
            </a:r>
            <a:endParaRPr sz="4300"/>
          </a:p>
        </p:txBody>
      </p:sp>
      <p:sp>
        <p:nvSpPr>
          <p:cNvPr id="55" name="Google Shape;55;p13"/>
          <p:cNvSpPr txBox="1"/>
          <p:nvPr/>
        </p:nvSpPr>
        <p:spPr>
          <a:xfrm>
            <a:off x="1009925" y="3663675"/>
            <a:ext cx="1409100" cy="1163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t/>
            </a:r>
            <a:endParaRPr>
              <a:latin typeface="Roboto"/>
              <a:ea typeface="Roboto"/>
              <a:cs typeface="Roboto"/>
              <a:sym typeface="Roboto"/>
            </a:endParaRPr>
          </a:p>
        </p:txBody>
      </p:sp>
      <p:pic>
        <p:nvPicPr>
          <p:cNvPr id="56" name="Google Shape;56;p13"/>
          <p:cNvPicPr preferRelativeResize="0"/>
          <p:nvPr/>
        </p:nvPicPr>
        <p:blipFill>
          <a:blip r:embed="rId3">
            <a:alphaModFix/>
          </a:blip>
          <a:stretch>
            <a:fillRect/>
          </a:stretch>
        </p:blipFill>
        <p:spPr>
          <a:xfrm>
            <a:off x="7587475" y="3849075"/>
            <a:ext cx="993009" cy="792600"/>
          </a:xfrm>
          <a:prstGeom prst="rect">
            <a:avLst/>
          </a:prstGeom>
          <a:noFill/>
          <a:ln>
            <a:noFill/>
          </a:ln>
        </p:spPr>
      </p:pic>
      <p:sp>
        <p:nvSpPr>
          <p:cNvPr id="57" name="Google Shape;57;p13"/>
          <p:cNvSpPr txBox="1"/>
          <p:nvPr/>
        </p:nvSpPr>
        <p:spPr>
          <a:xfrm>
            <a:off x="1397425" y="3769350"/>
            <a:ext cx="5906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t>Danielle Ratcliff</a:t>
            </a:r>
            <a:endParaRPr sz="3000"/>
          </a:p>
        </p:txBody>
      </p:sp>
      <p:sp>
        <p:nvSpPr>
          <p:cNvPr id="58" name="Google Shape;58;p13"/>
          <p:cNvSpPr txBox="1"/>
          <p:nvPr/>
        </p:nvSpPr>
        <p:spPr>
          <a:xfrm>
            <a:off x="1397425" y="4241475"/>
            <a:ext cx="338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Certified Trauma &amp; Resilience Trainer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p:nvPr/>
        </p:nvSpPr>
        <p:spPr>
          <a:xfrm>
            <a:off x="-363475" y="733525"/>
            <a:ext cx="10031100" cy="33795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2"/>
          <p:cNvSpPr txBox="1"/>
          <p:nvPr>
            <p:ph idx="1" type="body"/>
          </p:nvPr>
        </p:nvSpPr>
        <p:spPr>
          <a:xfrm>
            <a:off x="311700" y="651550"/>
            <a:ext cx="8520600" cy="3917400"/>
          </a:xfrm>
          <a:prstGeom prst="rect">
            <a:avLst/>
          </a:prstGeom>
        </p:spPr>
        <p:txBody>
          <a:bodyPr anchorCtr="0" anchor="t" bIns="91425" lIns="91425" spcFirstLastPara="1" rIns="91425" wrap="square" tIns="91425">
            <a:noAutofit/>
          </a:bodyPr>
          <a:lstStyle/>
          <a:p>
            <a:pPr indent="-228600" lvl="0" marL="228600" rtl="0" algn="l">
              <a:lnSpc>
                <a:spcPct val="100000"/>
              </a:lnSpc>
              <a:spcBef>
                <a:spcPts val="0"/>
              </a:spcBef>
              <a:spcAft>
                <a:spcPts val="0"/>
              </a:spcAft>
              <a:buClr>
                <a:schemeClr val="dk2"/>
              </a:buClr>
              <a:buFont typeface="Source Sans Pro"/>
              <a:buNone/>
            </a:pPr>
            <a:r>
              <a:rPr lang="en" sz="4800">
                <a:latin typeface="Source Sans Pro"/>
                <a:ea typeface="Source Sans Pro"/>
                <a:cs typeface="Source Sans Pro"/>
                <a:sym typeface="Source Sans Pro"/>
              </a:rPr>
              <a:t>  Trauma reactions are </a:t>
            </a:r>
            <a:r>
              <a:rPr b="1" lang="en" sz="4800">
                <a:latin typeface="Source Sans Pro"/>
                <a:ea typeface="Source Sans Pro"/>
                <a:cs typeface="Source Sans Pro"/>
                <a:sym typeface="Source Sans Pro"/>
              </a:rPr>
              <a:t>no different </a:t>
            </a:r>
            <a:r>
              <a:rPr lang="en" sz="4800">
                <a:latin typeface="Source Sans Pro"/>
                <a:ea typeface="Source Sans Pro"/>
                <a:cs typeface="Source Sans Pro"/>
                <a:sym typeface="Source Sans Pro"/>
              </a:rPr>
              <a:t>following non-violent situations such as natural disasters, chronic illness, etc.</a:t>
            </a:r>
            <a:endParaRPr sz="4800">
              <a:solidFill>
                <a:schemeClr val="dk1"/>
              </a:solidFill>
            </a:endParaRPr>
          </a:p>
          <a:p>
            <a:pPr indent="0" lvl="0" marL="0" rtl="0" algn="l">
              <a:spcBef>
                <a:spcPts val="0"/>
              </a:spcBef>
              <a:spcAft>
                <a:spcPts val="1600"/>
              </a:spcAft>
              <a:buNone/>
            </a:pPr>
            <a:r>
              <a:t/>
            </a:r>
            <a:endParaRPr/>
          </a:p>
        </p:txBody>
      </p:sp>
      <p:sp>
        <p:nvSpPr>
          <p:cNvPr id="120" name="Google Shape;120;p22"/>
          <p:cNvSpPr txBox="1"/>
          <p:nvPr/>
        </p:nvSpPr>
        <p:spPr>
          <a:xfrm>
            <a:off x="3883875" y="4615925"/>
            <a:ext cx="5051700" cy="275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t>TLC Children of Trauma and Resilience Presentation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p:nvPr/>
        </p:nvSpPr>
        <p:spPr>
          <a:xfrm>
            <a:off x="-309600" y="410375"/>
            <a:ext cx="9977400" cy="7539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TRAUMA EXPOSURE</a:t>
            </a:r>
            <a:endParaRPr b="1"/>
          </a:p>
        </p:txBody>
      </p:sp>
      <p:sp>
        <p:nvSpPr>
          <p:cNvPr id="127" name="Google Shape;127;p23"/>
          <p:cNvSpPr txBox="1"/>
          <p:nvPr>
            <p:ph idx="1" type="body"/>
          </p:nvPr>
        </p:nvSpPr>
        <p:spPr>
          <a:xfrm>
            <a:off x="311700" y="1421775"/>
            <a:ext cx="8520600" cy="3416400"/>
          </a:xfrm>
          <a:prstGeom prst="rect">
            <a:avLst/>
          </a:prstGeom>
        </p:spPr>
        <p:txBody>
          <a:bodyPr anchorCtr="0" anchor="t" bIns="91425" lIns="91425" spcFirstLastPara="1" rIns="91425" wrap="square" tIns="91425">
            <a:noAutofit/>
          </a:bodyPr>
          <a:lstStyle/>
          <a:p>
            <a:pPr indent="-228600" lvl="0" marL="228600" rtl="0" algn="l">
              <a:lnSpc>
                <a:spcPct val="100000"/>
              </a:lnSpc>
              <a:spcBef>
                <a:spcPts val="0"/>
              </a:spcBef>
              <a:spcAft>
                <a:spcPts val="0"/>
              </a:spcAft>
              <a:buClr>
                <a:srgbClr val="595959"/>
              </a:buClr>
              <a:buFont typeface="Source Sans Pro"/>
              <a:buNone/>
            </a:pPr>
            <a:r>
              <a:rPr b="1" lang="en" sz="2000">
                <a:solidFill>
                  <a:srgbClr val="595959"/>
                </a:solidFill>
                <a:latin typeface="Source Sans Pro"/>
                <a:ea typeface="Source Sans Pro"/>
                <a:cs typeface="Source Sans Pro"/>
                <a:sym typeface="Source Sans Pro"/>
              </a:rPr>
              <a:t>Victim </a:t>
            </a:r>
            <a:r>
              <a:rPr lang="en" sz="2000">
                <a:solidFill>
                  <a:srgbClr val="595959"/>
                </a:solidFill>
                <a:latin typeface="Source Sans Pro"/>
                <a:ea typeface="Source Sans Pro"/>
                <a:cs typeface="Source Sans Pro"/>
                <a:sym typeface="Source Sans Pro"/>
              </a:rPr>
              <a:t>(abuse, neglect, car accident)</a:t>
            </a:r>
            <a:endParaRPr sz="1400">
              <a:solidFill>
                <a:srgbClr val="000000"/>
              </a:solidFill>
            </a:endParaRPr>
          </a:p>
          <a:p>
            <a:pPr indent="-228600" lvl="0" marL="228600" rtl="0" algn="l">
              <a:lnSpc>
                <a:spcPct val="100000"/>
              </a:lnSpc>
              <a:spcBef>
                <a:spcPts val="3400"/>
              </a:spcBef>
              <a:spcAft>
                <a:spcPts val="0"/>
              </a:spcAft>
              <a:buClr>
                <a:srgbClr val="595959"/>
              </a:buClr>
              <a:buFont typeface="Source Sans Pro"/>
              <a:buNone/>
            </a:pPr>
            <a:r>
              <a:rPr b="1" lang="en" sz="2000">
                <a:solidFill>
                  <a:srgbClr val="595959"/>
                </a:solidFill>
                <a:latin typeface="Source Sans Pro"/>
                <a:ea typeface="Source Sans Pro"/>
                <a:cs typeface="Source Sans Pro"/>
                <a:sym typeface="Source Sans Pro"/>
              </a:rPr>
              <a:t>Witness</a:t>
            </a:r>
            <a:r>
              <a:rPr lang="en" sz="2000">
                <a:solidFill>
                  <a:srgbClr val="595959"/>
                </a:solidFill>
                <a:latin typeface="Source Sans Pro"/>
                <a:ea typeface="Source Sans Pro"/>
                <a:cs typeface="Source Sans Pro"/>
                <a:sym typeface="Source Sans Pro"/>
              </a:rPr>
              <a:t> (personal witness – domestic violence, police, fire)</a:t>
            </a:r>
            <a:endParaRPr sz="1400">
              <a:solidFill>
                <a:srgbClr val="000000"/>
              </a:solidFill>
            </a:endParaRPr>
          </a:p>
          <a:p>
            <a:pPr indent="-228600" lvl="0" marL="228600" rtl="0" algn="l">
              <a:lnSpc>
                <a:spcPct val="100000"/>
              </a:lnSpc>
              <a:spcBef>
                <a:spcPts val="3400"/>
              </a:spcBef>
              <a:spcAft>
                <a:spcPts val="0"/>
              </a:spcAft>
              <a:buClr>
                <a:srgbClr val="595959"/>
              </a:buClr>
              <a:buFont typeface="Source Sans Pro"/>
              <a:buNone/>
            </a:pPr>
            <a:r>
              <a:rPr b="1" lang="en" sz="2000">
                <a:solidFill>
                  <a:srgbClr val="595959"/>
                </a:solidFill>
                <a:latin typeface="Source Sans Pro"/>
                <a:ea typeface="Source Sans Pro"/>
                <a:cs typeface="Source Sans Pro"/>
                <a:sym typeface="Source Sans Pro"/>
              </a:rPr>
              <a:t>Related to </a:t>
            </a:r>
            <a:r>
              <a:rPr lang="en" sz="2000">
                <a:solidFill>
                  <a:srgbClr val="595959"/>
                </a:solidFill>
                <a:latin typeface="Source Sans Pro"/>
                <a:ea typeface="Source Sans Pro"/>
                <a:cs typeface="Source Sans Pro"/>
                <a:sym typeface="Source Sans Pro"/>
              </a:rPr>
              <a:t>(peer, siblings – of chronically ill siblings, sibling that completed suicide) </a:t>
            </a:r>
            <a:endParaRPr sz="1400">
              <a:solidFill>
                <a:srgbClr val="000000"/>
              </a:solidFill>
            </a:endParaRPr>
          </a:p>
          <a:p>
            <a:pPr indent="-228600" lvl="0" marL="228600" rtl="0" algn="l">
              <a:lnSpc>
                <a:spcPct val="100000"/>
              </a:lnSpc>
              <a:spcBef>
                <a:spcPts val="3400"/>
              </a:spcBef>
              <a:spcAft>
                <a:spcPts val="0"/>
              </a:spcAft>
              <a:buClr>
                <a:srgbClr val="595959"/>
              </a:buClr>
              <a:buFont typeface="Source Sans Pro"/>
              <a:buNone/>
            </a:pPr>
            <a:r>
              <a:rPr b="1" lang="en" sz="2000">
                <a:solidFill>
                  <a:srgbClr val="595959"/>
                </a:solidFill>
                <a:latin typeface="Source Sans Pro"/>
                <a:ea typeface="Source Sans Pro"/>
                <a:cs typeface="Source Sans Pro"/>
                <a:sym typeface="Source Sans Pro"/>
              </a:rPr>
              <a:t>Listening to details of trauma </a:t>
            </a:r>
            <a:r>
              <a:rPr lang="en" sz="2000">
                <a:solidFill>
                  <a:srgbClr val="595959"/>
                </a:solidFill>
                <a:latin typeface="Source Sans Pro"/>
                <a:ea typeface="Source Sans Pro"/>
                <a:cs typeface="Source Sans Pro"/>
                <a:sym typeface="Source Sans Pro"/>
              </a:rPr>
              <a:t>(therapists, media exposure, video games, etc.)</a:t>
            </a:r>
            <a:endParaRPr sz="1400">
              <a:solidFill>
                <a:srgbClr val="000000"/>
              </a:solidFill>
            </a:endParaRPr>
          </a:p>
          <a:p>
            <a:pPr indent="0" lvl="0" marL="0" rtl="0" algn="l">
              <a:spcBef>
                <a:spcPts val="0"/>
              </a:spcBef>
              <a:spcAft>
                <a:spcPts val="1600"/>
              </a:spcAft>
              <a:buNone/>
            </a:pPr>
            <a:r>
              <a:t/>
            </a:r>
            <a:endParaRPr/>
          </a:p>
        </p:txBody>
      </p:sp>
      <p:sp>
        <p:nvSpPr>
          <p:cNvPr id="128" name="Google Shape;128;p23"/>
          <p:cNvSpPr txBox="1"/>
          <p:nvPr/>
        </p:nvSpPr>
        <p:spPr>
          <a:xfrm>
            <a:off x="3883875" y="4615925"/>
            <a:ext cx="5051700" cy="275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t>TLC Children of Trauma &amp; Resilience Presentation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4"/>
          <p:cNvSpPr/>
          <p:nvPr/>
        </p:nvSpPr>
        <p:spPr>
          <a:xfrm>
            <a:off x="675575" y="645400"/>
            <a:ext cx="7379400" cy="42309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4"/>
          <p:cNvSpPr txBox="1"/>
          <p:nvPr/>
        </p:nvSpPr>
        <p:spPr>
          <a:xfrm>
            <a:off x="793812" y="12"/>
            <a:ext cx="7556400" cy="8175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727A60"/>
              </a:buClr>
              <a:buFont typeface="Source Sans Pro"/>
              <a:buNone/>
            </a:pPr>
            <a:r>
              <a:rPr b="1" i="0" lang="en" sz="2800" u="none">
                <a:solidFill>
                  <a:srgbClr val="FFFFFF"/>
                </a:solidFill>
                <a:latin typeface="Source Sans Pro"/>
                <a:ea typeface="Source Sans Pro"/>
                <a:cs typeface="Source Sans Pro"/>
                <a:sym typeface="Source Sans Pro"/>
              </a:rPr>
              <a:t>Posttraumatic Stress Disorder (</a:t>
            </a:r>
            <a:r>
              <a:rPr b="1" i="0" lang="en" sz="3200" u="none">
                <a:solidFill>
                  <a:srgbClr val="FFFFFF"/>
                </a:solidFill>
                <a:latin typeface="Source Sans Pro"/>
                <a:ea typeface="Source Sans Pro"/>
                <a:cs typeface="Source Sans Pro"/>
                <a:sym typeface="Source Sans Pro"/>
              </a:rPr>
              <a:t>DSM 5)</a:t>
            </a:r>
            <a:endParaRPr>
              <a:solidFill>
                <a:srgbClr val="FFFFFF"/>
              </a:solidFill>
            </a:endParaRPr>
          </a:p>
        </p:txBody>
      </p:sp>
      <p:graphicFrame>
        <p:nvGraphicFramePr>
          <p:cNvPr id="135" name="Google Shape;135;p24"/>
          <p:cNvGraphicFramePr/>
          <p:nvPr/>
        </p:nvGraphicFramePr>
        <p:xfrm>
          <a:off x="675575" y="645400"/>
          <a:ext cx="3000000" cy="3000000"/>
        </p:xfrm>
        <a:graphic>
          <a:graphicData uri="http://schemas.openxmlformats.org/drawingml/2006/table">
            <a:tbl>
              <a:tblPr>
                <a:noFill/>
                <a:tableStyleId>{617B8935-5F6F-493B-BAF2-DA95F8E904FE}</a:tableStyleId>
              </a:tblPr>
              <a:tblGrid>
                <a:gridCol w="1844850"/>
                <a:gridCol w="1844850"/>
                <a:gridCol w="1844850"/>
                <a:gridCol w="1844850"/>
              </a:tblGrid>
              <a:tr h="732675">
                <a:tc>
                  <a:txBody>
                    <a:bodyPr/>
                    <a:lstStyle/>
                    <a:p>
                      <a:pPr indent="0" lvl="0" marL="0" marR="0" rtl="0" algn="l">
                        <a:lnSpc>
                          <a:spcPct val="87000"/>
                        </a:lnSpc>
                        <a:spcBef>
                          <a:spcPts val="0"/>
                        </a:spcBef>
                        <a:spcAft>
                          <a:spcPts val="0"/>
                        </a:spcAft>
                        <a:buClr>
                          <a:srgbClr val="FFFFFF"/>
                        </a:buClr>
                        <a:buFont typeface="Source Sans Pro"/>
                        <a:buNone/>
                      </a:pPr>
                      <a:r>
                        <a:rPr b="0" i="0" lang="en" sz="1600" u="none" cap="none" strike="noStrike">
                          <a:solidFill>
                            <a:srgbClr val="FFFFFF"/>
                          </a:solidFill>
                          <a:latin typeface="Source Sans Pro"/>
                          <a:ea typeface="Source Sans Pro"/>
                          <a:cs typeface="Source Sans Pro"/>
                          <a:sym typeface="Source Sans Pro"/>
                        </a:rPr>
                        <a:t>Re-experiencing (INTRUSION – 1)</a:t>
                      </a:r>
                      <a:endParaRPr/>
                    </a:p>
                  </a:txBody>
                  <a:tcPr marT="85975"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727A60"/>
                    </a:solidFill>
                  </a:tcPr>
                </a:tc>
                <a:tc>
                  <a:txBody>
                    <a:bodyPr/>
                    <a:lstStyle/>
                    <a:p>
                      <a:pPr indent="0" lvl="0" marL="0" marR="0" rtl="0" algn="l">
                        <a:lnSpc>
                          <a:spcPct val="87000"/>
                        </a:lnSpc>
                        <a:spcBef>
                          <a:spcPts val="0"/>
                        </a:spcBef>
                        <a:spcAft>
                          <a:spcPts val="0"/>
                        </a:spcAft>
                        <a:buClr>
                          <a:srgbClr val="FFFFFF"/>
                        </a:buClr>
                        <a:buFont typeface="Source Sans Pro"/>
                        <a:buNone/>
                      </a:pPr>
                      <a:r>
                        <a:rPr b="0" i="0" lang="en" sz="1600" u="none" cap="none" strike="noStrike">
                          <a:solidFill>
                            <a:srgbClr val="FFFFFF"/>
                          </a:solidFill>
                          <a:latin typeface="Source Sans Pro"/>
                          <a:ea typeface="Source Sans Pro"/>
                          <a:cs typeface="Source Sans Pro"/>
                          <a:sym typeface="Source Sans Pro"/>
                        </a:rPr>
                        <a:t>Avoidance (NUMBING - 1)</a:t>
                      </a:r>
                      <a:endParaRPr/>
                    </a:p>
                  </a:txBody>
                  <a:tcPr marT="85975"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727A60"/>
                    </a:solidFill>
                  </a:tcPr>
                </a:tc>
                <a:tc>
                  <a:txBody>
                    <a:bodyPr/>
                    <a:lstStyle/>
                    <a:p>
                      <a:pPr indent="0" lvl="0" marL="0" marR="0" rtl="0" algn="l">
                        <a:lnSpc>
                          <a:spcPct val="87000"/>
                        </a:lnSpc>
                        <a:spcBef>
                          <a:spcPts val="0"/>
                        </a:spcBef>
                        <a:spcAft>
                          <a:spcPts val="0"/>
                        </a:spcAft>
                        <a:buClr>
                          <a:srgbClr val="FFFFFF"/>
                        </a:buClr>
                        <a:buFont typeface="Source Sans Pro"/>
                        <a:buNone/>
                      </a:pPr>
                      <a:r>
                        <a:rPr b="0" i="0" lang="en" sz="1600" u="none" cap="none" strike="noStrike">
                          <a:solidFill>
                            <a:srgbClr val="FFFFFF"/>
                          </a:solidFill>
                          <a:latin typeface="Source Sans Pro"/>
                          <a:ea typeface="Source Sans Pro"/>
                          <a:cs typeface="Source Sans Pro"/>
                          <a:sym typeface="Source Sans Pro"/>
                        </a:rPr>
                        <a:t>Negative Cognitions and Mood (2)</a:t>
                      </a:r>
                      <a:endParaRPr/>
                    </a:p>
                  </a:txBody>
                  <a:tcPr marT="85975"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727A60"/>
                    </a:solidFill>
                  </a:tcPr>
                </a:tc>
                <a:tc>
                  <a:txBody>
                    <a:bodyPr/>
                    <a:lstStyle/>
                    <a:p>
                      <a:pPr indent="0" lvl="0" marL="0" marR="0" rtl="0" algn="l">
                        <a:lnSpc>
                          <a:spcPct val="87000"/>
                        </a:lnSpc>
                        <a:spcBef>
                          <a:spcPts val="0"/>
                        </a:spcBef>
                        <a:spcAft>
                          <a:spcPts val="0"/>
                        </a:spcAft>
                        <a:buClr>
                          <a:srgbClr val="FFFFFF"/>
                        </a:buClr>
                        <a:buFont typeface="Source Sans Pro"/>
                        <a:buNone/>
                      </a:pPr>
                      <a:r>
                        <a:rPr b="0" i="0" lang="en" sz="1600" u="none" cap="none" strike="noStrike">
                          <a:solidFill>
                            <a:srgbClr val="FFFFFF"/>
                          </a:solidFill>
                          <a:latin typeface="Source Sans Pro"/>
                          <a:ea typeface="Source Sans Pro"/>
                          <a:cs typeface="Source Sans Pro"/>
                          <a:sym typeface="Source Sans Pro"/>
                        </a:rPr>
                        <a:t>Arousal (2)</a:t>
                      </a:r>
                      <a:endParaRPr/>
                    </a:p>
                  </a:txBody>
                  <a:tcPr marT="85975"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727A60"/>
                    </a:solidFill>
                  </a:tcPr>
                </a:tc>
              </a:tr>
              <a:tr h="464500">
                <a:tc>
                  <a:txBody>
                    <a:bodyPr/>
                    <a:lstStyle/>
                    <a:p>
                      <a:pPr indent="0" lvl="0" marL="0" marR="0" rtl="0" algn="l">
                        <a:lnSpc>
                          <a:spcPct val="87000"/>
                        </a:lnSpc>
                        <a:spcBef>
                          <a:spcPts val="0"/>
                        </a:spcBef>
                        <a:spcAft>
                          <a:spcPts val="0"/>
                        </a:spcAft>
                        <a:buClr>
                          <a:srgbClr val="000000"/>
                        </a:buClr>
                        <a:buFont typeface="Source Sans Pro"/>
                        <a:buNone/>
                      </a:pPr>
                      <a:r>
                        <a:rPr b="0" i="0" lang="en" sz="1400" u="none" cap="none" strike="noStrike">
                          <a:solidFill>
                            <a:srgbClr val="000000"/>
                          </a:solidFill>
                          <a:latin typeface="Source Sans Pro"/>
                          <a:ea typeface="Source Sans Pro"/>
                          <a:cs typeface="Source Sans Pro"/>
                          <a:sym typeface="Source Sans Pro"/>
                        </a:rPr>
                        <a:t>Flashbacks</a:t>
                      </a:r>
                      <a:endParaRPr/>
                    </a:p>
                  </a:txBody>
                  <a:tcPr marT="80900"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5D6D2"/>
                    </a:solidFill>
                  </a:tcPr>
                </a:tc>
                <a:tc>
                  <a:txBody>
                    <a:bodyPr/>
                    <a:lstStyle/>
                    <a:p>
                      <a:pPr indent="0" lvl="0" marL="0" marR="0" rtl="0" algn="l">
                        <a:lnSpc>
                          <a:spcPct val="87000"/>
                        </a:lnSpc>
                        <a:spcBef>
                          <a:spcPts val="0"/>
                        </a:spcBef>
                        <a:spcAft>
                          <a:spcPts val="0"/>
                        </a:spcAft>
                        <a:buClr>
                          <a:srgbClr val="000000"/>
                        </a:buClr>
                        <a:buFont typeface="Source Sans Pro"/>
                        <a:buNone/>
                      </a:pPr>
                      <a:r>
                        <a:rPr b="0" i="0" lang="en" sz="1400" u="none" cap="none" strike="noStrike">
                          <a:solidFill>
                            <a:srgbClr val="000000"/>
                          </a:solidFill>
                          <a:latin typeface="Source Sans Pro"/>
                          <a:ea typeface="Source Sans Pro"/>
                          <a:cs typeface="Source Sans Pro"/>
                          <a:sym typeface="Source Sans Pro"/>
                        </a:rPr>
                        <a:t>Detachment</a:t>
                      </a:r>
                      <a:endParaRPr/>
                    </a:p>
                  </a:txBody>
                  <a:tcPr marT="80900"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5D6D2"/>
                    </a:solidFill>
                  </a:tcPr>
                </a:tc>
                <a:tc>
                  <a:txBody>
                    <a:bodyPr/>
                    <a:lstStyle/>
                    <a:p>
                      <a:pPr indent="0" lvl="0" marL="0" marR="0" rtl="0" algn="l">
                        <a:lnSpc>
                          <a:spcPct val="87000"/>
                        </a:lnSpc>
                        <a:spcBef>
                          <a:spcPts val="0"/>
                        </a:spcBef>
                        <a:spcAft>
                          <a:spcPts val="0"/>
                        </a:spcAft>
                        <a:buClr>
                          <a:srgbClr val="000000"/>
                        </a:buClr>
                        <a:buFont typeface="Source Sans Pro"/>
                        <a:buNone/>
                      </a:pPr>
                      <a:r>
                        <a:rPr b="0" i="0" lang="en" sz="1400" u="none" cap="none" strike="noStrike">
                          <a:solidFill>
                            <a:srgbClr val="000000"/>
                          </a:solidFill>
                          <a:latin typeface="Source Sans Pro"/>
                          <a:ea typeface="Source Sans Pro"/>
                          <a:cs typeface="Source Sans Pro"/>
                          <a:sym typeface="Source Sans Pro"/>
                        </a:rPr>
                        <a:t>Distorted sense of self</a:t>
                      </a:r>
                      <a:endParaRPr/>
                    </a:p>
                  </a:txBody>
                  <a:tcPr marT="80900"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5D6D2"/>
                    </a:solidFill>
                  </a:tcPr>
                </a:tc>
                <a:tc>
                  <a:txBody>
                    <a:bodyPr/>
                    <a:lstStyle/>
                    <a:p>
                      <a:pPr indent="0" lvl="0" marL="0" marR="0" rtl="0" algn="l">
                        <a:lnSpc>
                          <a:spcPct val="87000"/>
                        </a:lnSpc>
                        <a:spcBef>
                          <a:spcPts val="0"/>
                        </a:spcBef>
                        <a:spcAft>
                          <a:spcPts val="0"/>
                        </a:spcAft>
                        <a:buClr>
                          <a:srgbClr val="000000"/>
                        </a:buClr>
                        <a:buFont typeface="Source Sans Pro"/>
                        <a:buNone/>
                      </a:pPr>
                      <a:r>
                        <a:rPr b="0" i="0" lang="en" sz="1400" u="none" cap="none" strike="noStrike">
                          <a:solidFill>
                            <a:srgbClr val="000000"/>
                          </a:solidFill>
                          <a:latin typeface="Source Sans Pro"/>
                          <a:ea typeface="Source Sans Pro"/>
                          <a:cs typeface="Source Sans Pro"/>
                          <a:sym typeface="Source Sans Pro"/>
                        </a:rPr>
                        <a:t>Aggression</a:t>
                      </a:r>
                      <a:endParaRPr/>
                    </a:p>
                  </a:txBody>
                  <a:tcPr marT="80900"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5D6D2"/>
                    </a:solidFill>
                  </a:tcPr>
                </a:tc>
              </a:tr>
              <a:tr h="503725">
                <a:tc>
                  <a:txBody>
                    <a:bodyPr/>
                    <a:lstStyle/>
                    <a:p>
                      <a:pPr indent="0" lvl="0" marL="0" marR="0" rtl="0" algn="l">
                        <a:lnSpc>
                          <a:spcPct val="87000"/>
                        </a:lnSpc>
                        <a:spcBef>
                          <a:spcPts val="0"/>
                        </a:spcBef>
                        <a:spcAft>
                          <a:spcPts val="0"/>
                        </a:spcAft>
                        <a:buClr>
                          <a:srgbClr val="000000"/>
                        </a:buClr>
                        <a:buFont typeface="Source Sans Pro"/>
                        <a:buNone/>
                      </a:pPr>
                      <a:r>
                        <a:rPr b="0" i="0" lang="en" sz="1400" u="none" cap="none" strike="noStrike">
                          <a:solidFill>
                            <a:srgbClr val="000000"/>
                          </a:solidFill>
                          <a:latin typeface="Source Sans Pro"/>
                          <a:ea typeface="Source Sans Pro"/>
                          <a:cs typeface="Source Sans Pro"/>
                          <a:sym typeface="Source Sans Pro"/>
                        </a:rPr>
                        <a:t>Intrusive thoughts -images</a:t>
                      </a:r>
                      <a:endParaRPr/>
                    </a:p>
                  </a:txBody>
                  <a:tcPr marT="80900"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EBEBEA"/>
                    </a:solidFill>
                  </a:tcPr>
                </a:tc>
                <a:tc>
                  <a:txBody>
                    <a:bodyPr/>
                    <a:lstStyle/>
                    <a:p>
                      <a:pPr indent="0" lvl="0" marL="0" marR="0" rtl="0" algn="l">
                        <a:lnSpc>
                          <a:spcPct val="87000"/>
                        </a:lnSpc>
                        <a:spcBef>
                          <a:spcPts val="0"/>
                        </a:spcBef>
                        <a:spcAft>
                          <a:spcPts val="0"/>
                        </a:spcAft>
                        <a:buClr>
                          <a:srgbClr val="000000"/>
                        </a:buClr>
                        <a:buFont typeface="Source Sans Pro"/>
                        <a:buNone/>
                      </a:pPr>
                      <a:r>
                        <a:rPr b="0" i="0" lang="en" sz="1400" u="none" cap="none" strike="noStrike">
                          <a:solidFill>
                            <a:srgbClr val="000000"/>
                          </a:solidFill>
                          <a:latin typeface="Source Sans Pro"/>
                          <a:ea typeface="Source Sans Pro"/>
                          <a:cs typeface="Source Sans Pro"/>
                          <a:sym typeface="Source Sans Pro"/>
                        </a:rPr>
                        <a:t>Numbing</a:t>
                      </a:r>
                      <a:endParaRPr/>
                    </a:p>
                  </a:txBody>
                  <a:tcPr marT="80900"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EBEBEA"/>
                    </a:solidFill>
                  </a:tcPr>
                </a:tc>
                <a:tc>
                  <a:txBody>
                    <a:bodyPr/>
                    <a:lstStyle/>
                    <a:p>
                      <a:pPr indent="0" lvl="0" marL="0" marR="0" rtl="0" algn="l">
                        <a:lnSpc>
                          <a:spcPct val="87000"/>
                        </a:lnSpc>
                        <a:spcBef>
                          <a:spcPts val="0"/>
                        </a:spcBef>
                        <a:spcAft>
                          <a:spcPts val="0"/>
                        </a:spcAft>
                        <a:buClr>
                          <a:srgbClr val="000000"/>
                        </a:buClr>
                        <a:buFont typeface="Source Sans Pro"/>
                        <a:buNone/>
                      </a:pPr>
                      <a:r>
                        <a:rPr b="0" i="0" lang="en" sz="1400" u="none" cap="none" strike="noStrike">
                          <a:solidFill>
                            <a:srgbClr val="000000"/>
                          </a:solidFill>
                          <a:latin typeface="Source Sans Pro"/>
                          <a:ea typeface="Source Sans Pro"/>
                          <a:cs typeface="Source Sans Pro"/>
                          <a:sym typeface="Source Sans Pro"/>
                        </a:rPr>
                        <a:t>Estrangement to others</a:t>
                      </a:r>
                      <a:endParaRPr/>
                    </a:p>
                  </a:txBody>
                  <a:tcPr marT="80900"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EBEBEA"/>
                    </a:solidFill>
                  </a:tcPr>
                </a:tc>
                <a:tc>
                  <a:txBody>
                    <a:bodyPr/>
                    <a:lstStyle/>
                    <a:p>
                      <a:pPr indent="0" lvl="0" marL="0" marR="0" rtl="0" algn="l">
                        <a:lnSpc>
                          <a:spcPct val="87000"/>
                        </a:lnSpc>
                        <a:spcBef>
                          <a:spcPts val="0"/>
                        </a:spcBef>
                        <a:spcAft>
                          <a:spcPts val="0"/>
                        </a:spcAft>
                        <a:buClr>
                          <a:srgbClr val="000000"/>
                        </a:buClr>
                        <a:buFont typeface="Source Sans Pro"/>
                        <a:buNone/>
                      </a:pPr>
                      <a:r>
                        <a:rPr b="0" i="0" lang="en" sz="1400" u="none" cap="none" strike="noStrike">
                          <a:solidFill>
                            <a:srgbClr val="000000"/>
                          </a:solidFill>
                          <a:latin typeface="Source Sans Pro"/>
                          <a:ea typeface="Source Sans Pro"/>
                          <a:cs typeface="Source Sans Pro"/>
                          <a:sym typeface="Source Sans Pro"/>
                        </a:rPr>
                        <a:t>Reckless behavior</a:t>
                      </a:r>
                      <a:endParaRPr/>
                    </a:p>
                  </a:txBody>
                  <a:tcPr marT="80900"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EBEBEA"/>
                    </a:solidFill>
                  </a:tcPr>
                </a:tc>
              </a:tr>
              <a:tr h="697175">
                <a:tc>
                  <a:txBody>
                    <a:bodyPr/>
                    <a:lstStyle/>
                    <a:p>
                      <a:pPr indent="0" lvl="0" marL="0" marR="0" rtl="0" algn="l">
                        <a:lnSpc>
                          <a:spcPct val="87000"/>
                        </a:lnSpc>
                        <a:spcBef>
                          <a:spcPts val="0"/>
                        </a:spcBef>
                        <a:spcAft>
                          <a:spcPts val="0"/>
                        </a:spcAft>
                        <a:buClr>
                          <a:srgbClr val="000000"/>
                        </a:buClr>
                        <a:buFont typeface="Source Sans Pro"/>
                        <a:buNone/>
                      </a:pPr>
                      <a:r>
                        <a:rPr b="0" i="0" lang="en" sz="1400" u="none" cap="none" strike="noStrike">
                          <a:solidFill>
                            <a:srgbClr val="000000"/>
                          </a:solidFill>
                          <a:latin typeface="Source Sans Pro"/>
                          <a:ea typeface="Source Sans Pro"/>
                          <a:cs typeface="Source Sans Pro"/>
                          <a:sym typeface="Source Sans Pro"/>
                        </a:rPr>
                        <a:t>Traumatic dreams</a:t>
                      </a:r>
                      <a:endParaRPr/>
                    </a:p>
                  </a:txBody>
                  <a:tcPr marT="80900"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5D6D2"/>
                    </a:solidFill>
                  </a:tcPr>
                </a:tc>
                <a:tc>
                  <a:txBody>
                    <a:bodyPr/>
                    <a:lstStyle/>
                    <a:p>
                      <a:pPr indent="0" lvl="0" marL="0" marR="0" rtl="0" algn="l">
                        <a:lnSpc>
                          <a:spcPct val="87000"/>
                        </a:lnSpc>
                        <a:spcBef>
                          <a:spcPts val="0"/>
                        </a:spcBef>
                        <a:spcAft>
                          <a:spcPts val="0"/>
                        </a:spcAft>
                        <a:buClr>
                          <a:srgbClr val="000000"/>
                        </a:buClr>
                        <a:buFont typeface="Source Sans Pro"/>
                        <a:buNone/>
                      </a:pPr>
                      <a:r>
                        <a:rPr b="0" i="0" lang="en" sz="1400" u="none" cap="none" strike="noStrike">
                          <a:solidFill>
                            <a:srgbClr val="000000"/>
                          </a:solidFill>
                          <a:latin typeface="Source Sans Pro"/>
                          <a:ea typeface="Source Sans Pro"/>
                          <a:cs typeface="Source Sans Pro"/>
                          <a:sym typeface="Source Sans Pro"/>
                        </a:rPr>
                        <a:t>OCD like behavior</a:t>
                      </a:r>
                      <a:endParaRPr/>
                    </a:p>
                    <a:p>
                      <a:pPr indent="0" lvl="0" marL="0" marR="0" rtl="0" algn="l">
                        <a:lnSpc>
                          <a:spcPct val="87000"/>
                        </a:lnSpc>
                        <a:spcBef>
                          <a:spcPts val="0"/>
                        </a:spcBef>
                        <a:spcAft>
                          <a:spcPts val="0"/>
                        </a:spcAft>
                        <a:buClr>
                          <a:srgbClr val="000000"/>
                        </a:buClr>
                        <a:buFont typeface="Source Sans Pro"/>
                        <a:buNone/>
                      </a:pPr>
                      <a:r>
                        <a:rPr b="0" i="0" lang="en" sz="1400" u="none" cap="none" strike="noStrike">
                          <a:solidFill>
                            <a:srgbClr val="000000"/>
                          </a:solidFill>
                          <a:latin typeface="Source Sans Pro"/>
                          <a:ea typeface="Source Sans Pro"/>
                          <a:cs typeface="Source Sans Pro"/>
                          <a:sym typeface="Source Sans Pro"/>
                        </a:rPr>
                        <a:t>Phobic like behavior</a:t>
                      </a:r>
                      <a:endParaRPr/>
                    </a:p>
                  </a:txBody>
                  <a:tcPr marT="80900"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5D6D2"/>
                    </a:solidFill>
                  </a:tcPr>
                </a:tc>
                <a:tc>
                  <a:txBody>
                    <a:bodyPr/>
                    <a:lstStyle/>
                    <a:p>
                      <a:pPr indent="0" lvl="0" marL="0" marR="0" rtl="0" algn="l">
                        <a:lnSpc>
                          <a:spcPct val="87000"/>
                        </a:lnSpc>
                        <a:spcBef>
                          <a:spcPts val="0"/>
                        </a:spcBef>
                        <a:spcAft>
                          <a:spcPts val="0"/>
                        </a:spcAft>
                        <a:buClr>
                          <a:srgbClr val="000000"/>
                        </a:buClr>
                        <a:buFont typeface="Source Sans Pro"/>
                        <a:buNone/>
                      </a:pPr>
                      <a:r>
                        <a:rPr b="0" i="0" lang="en" sz="1400" u="none" cap="none" strike="noStrike">
                          <a:solidFill>
                            <a:srgbClr val="000000"/>
                          </a:solidFill>
                          <a:latin typeface="Source Sans Pro"/>
                          <a:ea typeface="Source Sans Pro"/>
                          <a:cs typeface="Source Sans Pro"/>
                          <a:sym typeface="Source Sans Pro"/>
                        </a:rPr>
                        <a:t>Markedly diminished interest</a:t>
                      </a:r>
                      <a:endParaRPr/>
                    </a:p>
                  </a:txBody>
                  <a:tcPr marT="80900"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5D6D2"/>
                    </a:solidFill>
                  </a:tcPr>
                </a:tc>
                <a:tc>
                  <a:txBody>
                    <a:bodyPr/>
                    <a:lstStyle/>
                    <a:p>
                      <a:pPr indent="0" lvl="0" marL="0" marR="0" rtl="0" algn="l">
                        <a:lnSpc>
                          <a:spcPct val="87000"/>
                        </a:lnSpc>
                        <a:spcBef>
                          <a:spcPts val="0"/>
                        </a:spcBef>
                        <a:spcAft>
                          <a:spcPts val="0"/>
                        </a:spcAft>
                        <a:buClr>
                          <a:srgbClr val="000000"/>
                        </a:buClr>
                        <a:buFont typeface="Source Sans Pro"/>
                        <a:buNone/>
                      </a:pPr>
                      <a:r>
                        <a:rPr b="0" i="0" lang="en" sz="1400" u="none" cap="none" strike="noStrike">
                          <a:solidFill>
                            <a:srgbClr val="000000"/>
                          </a:solidFill>
                          <a:latin typeface="Source Sans Pro"/>
                          <a:ea typeface="Source Sans Pro"/>
                          <a:cs typeface="Source Sans Pro"/>
                          <a:sym typeface="Source Sans Pro"/>
                        </a:rPr>
                        <a:t>Self-destructive and</a:t>
                      </a:r>
                      <a:endParaRPr/>
                    </a:p>
                    <a:p>
                      <a:pPr indent="0" lvl="0" marL="0" marR="0" rtl="0" algn="l">
                        <a:lnSpc>
                          <a:spcPct val="87000"/>
                        </a:lnSpc>
                        <a:spcBef>
                          <a:spcPts val="0"/>
                        </a:spcBef>
                        <a:spcAft>
                          <a:spcPts val="0"/>
                        </a:spcAft>
                        <a:buClr>
                          <a:srgbClr val="000000"/>
                        </a:buClr>
                        <a:buFont typeface="Source Sans Pro"/>
                        <a:buNone/>
                      </a:pPr>
                      <a:r>
                        <a:rPr b="0" i="0" lang="en" sz="1400" u="none" cap="none" strike="noStrike">
                          <a:solidFill>
                            <a:srgbClr val="000000"/>
                          </a:solidFill>
                          <a:latin typeface="Source Sans Pro"/>
                          <a:ea typeface="Source Sans Pro"/>
                          <a:cs typeface="Source Sans Pro"/>
                          <a:sym typeface="Source Sans Pro"/>
                        </a:rPr>
                        <a:t>Rule-breaking behaviors </a:t>
                      </a:r>
                      <a:endParaRPr/>
                    </a:p>
                  </a:txBody>
                  <a:tcPr marT="80900"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5D6D2"/>
                    </a:solidFill>
                  </a:tcPr>
                </a:tc>
              </a:tr>
              <a:tr h="350200">
                <a:tc>
                  <a:txBody>
                    <a:bodyPr/>
                    <a:lstStyle/>
                    <a:p>
                      <a:pPr indent="0" lvl="0" marL="0" marR="0" rtl="0" algn="l">
                        <a:lnSpc>
                          <a:spcPct val="87000"/>
                        </a:lnSpc>
                        <a:spcBef>
                          <a:spcPts val="0"/>
                        </a:spcBef>
                        <a:spcAft>
                          <a:spcPts val="0"/>
                        </a:spcAft>
                        <a:buClr>
                          <a:srgbClr val="000000"/>
                        </a:buClr>
                        <a:buFont typeface="Source Sans Pro"/>
                        <a:buNone/>
                      </a:pPr>
                      <a:r>
                        <a:rPr b="0" i="0" lang="en" sz="1400" u="none" cap="none" strike="noStrike">
                          <a:solidFill>
                            <a:srgbClr val="000000"/>
                          </a:solidFill>
                          <a:latin typeface="Source Sans Pro"/>
                          <a:ea typeface="Source Sans Pro"/>
                          <a:cs typeface="Source Sans Pro"/>
                          <a:sym typeface="Source Sans Pro"/>
                        </a:rPr>
                        <a:t>Sleep problems</a:t>
                      </a:r>
                      <a:endParaRPr/>
                    </a:p>
                  </a:txBody>
                  <a:tcPr marT="80900"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EBEBEA"/>
                    </a:solidFill>
                  </a:tcPr>
                </a:tc>
                <a:tc>
                  <a:txBody>
                    <a:bodyPr/>
                    <a:lstStyle/>
                    <a:p>
                      <a:pPr indent="0" lvl="0" marL="0" marR="0" rtl="0" algn="l">
                        <a:lnSpc>
                          <a:spcPct val="87000"/>
                        </a:lnSpc>
                        <a:spcBef>
                          <a:spcPts val="0"/>
                        </a:spcBef>
                        <a:spcAft>
                          <a:spcPts val="0"/>
                        </a:spcAft>
                        <a:buClr>
                          <a:srgbClr val="000000"/>
                        </a:buClr>
                        <a:buFont typeface="Source Sans Pro"/>
                        <a:buNone/>
                      </a:pPr>
                      <a:r>
                        <a:rPr b="0" i="0" lang="en" sz="1400" u="none" cap="none" strike="noStrike">
                          <a:solidFill>
                            <a:srgbClr val="000000"/>
                          </a:solidFill>
                          <a:latin typeface="Source Sans Pro"/>
                          <a:ea typeface="Source Sans Pro"/>
                          <a:cs typeface="Source Sans Pro"/>
                          <a:sym typeface="Source Sans Pro"/>
                        </a:rPr>
                        <a:t>Self Harm</a:t>
                      </a:r>
                      <a:endParaRPr/>
                    </a:p>
                  </a:txBody>
                  <a:tcPr marT="80900"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EBEBEA"/>
                    </a:solidFill>
                  </a:tcPr>
                </a:tc>
                <a:tc>
                  <a:txBody>
                    <a:bodyPr/>
                    <a:lstStyle/>
                    <a:p>
                      <a:pPr indent="0" lvl="0" marL="0" marR="0" rtl="0" algn="l">
                        <a:lnSpc>
                          <a:spcPct val="87000"/>
                        </a:lnSpc>
                        <a:spcBef>
                          <a:spcPts val="0"/>
                        </a:spcBef>
                        <a:spcAft>
                          <a:spcPts val="0"/>
                        </a:spcAft>
                        <a:buClr>
                          <a:srgbClr val="000000"/>
                        </a:buClr>
                        <a:buFont typeface="Source Sans Pro"/>
                        <a:buNone/>
                      </a:pPr>
                      <a:r>
                        <a:rPr b="0" i="0" lang="en" sz="1400" u="none" cap="none" strike="noStrike">
                          <a:solidFill>
                            <a:srgbClr val="000000"/>
                          </a:solidFill>
                          <a:latin typeface="Source Sans Pro"/>
                          <a:ea typeface="Source Sans Pro"/>
                          <a:cs typeface="Source Sans Pro"/>
                          <a:sym typeface="Source Sans Pro"/>
                        </a:rPr>
                        <a:t>Depression</a:t>
                      </a:r>
                      <a:endParaRPr/>
                    </a:p>
                  </a:txBody>
                  <a:tcPr marT="80900"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EBEBEA"/>
                    </a:solidFill>
                  </a:tcPr>
                </a:tc>
                <a:tc>
                  <a:txBody>
                    <a:bodyPr/>
                    <a:lstStyle/>
                    <a:p>
                      <a:pPr indent="0" lvl="0" marL="0" marR="0" rtl="0" algn="l">
                        <a:lnSpc>
                          <a:spcPct val="87000"/>
                        </a:lnSpc>
                        <a:spcBef>
                          <a:spcPts val="0"/>
                        </a:spcBef>
                        <a:spcAft>
                          <a:spcPts val="0"/>
                        </a:spcAft>
                        <a:buClr>
                          <a:srgbClr val="000000"/>
                        </a:buClr>
                        <a:buFont typeface="Source Sans Pro"/>
                        <a:buNone/>
                      </a:pPr>
                      <a:r>
                        <a:rPr lang="en">
                          <a:latin typeface="Source Sans Pro"/>
                          <a:ea typeface="Source Sans Pro"/>
                          <a:cs typeface="Source Sans Pro"/>
                          <a:sym typeface="Source Sans Pro"/>
                        </a:rPr>
                        <a:t>Hypervigilance</a:t>
                      </a:r>
                      <a:endParaRPr/>
                    </a:p>
                  </a:txBody>
                  <a:tcPr marT="80900"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EBEBEA"/>
                    </a:solidFill>
                  </a:tcPr>
                </a:tc>
              </a:tr>
              <a:tr h="350200">
                <a:tc>
                  <a:txBody>
                    <a:bodyPr/>
                    <a:lstStyle/>
                    <a:p>
                      <a:pPr indent="0" lvl="0" marL="0" marR="0" rtl="0" algn="l">
                        <a:lnSpc>
                          <a:spcPct val="87000"/>
                        </a:lnSpc>
                        <a:spcBef>
                          <a:spcPts val="0"/>
                        </a:spcBef>
                        <a:spcAft>
                          <a:spcPts val="0"/>
                        </a:spcAft>
                        <a:buClr>
                          <a:srgbClr val="000000"/>
                        </a:buClr>
                        <a:buFont typeface="Source Sans Pro"/>
                        <a:buNone/>
                      </a:pPr>
                      <a:r>
                        <a:rPr b="0" i="0" lang="en" sz="1400" u="none" cap="none" strike="noStrike">
                          <a:solidFill>
                            <a:srgbClr val="000000"/>
                          </a:solidFill>
                          <a:latin typeface="Source Sans Pro"/>
                          <a:ea typeface="Source Sans Pro"/>
                          <a:cs typeface="Source Sans Pro"/>
                          <a:sym typeface="Source Sans Pro"/>
                        </a:rPr>
                        <a:t>Physical complaints</a:t>
                      </a:r>
                      <a:endParaRPr/>
                    </a:p>
                  </a:txBody>
                  <a:tcPr marT="80900"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5D6D2"/>
                    </a:solidFill>
                  </a:tcPr>
                </a:tc>
                <a:tc>
                  <a:txBody>
                    <a:bodyPr/>
                    <a:lstStyle/>
                    <a:p>
                      <a:pPr indent="0" lvl="0" marL="0" marR="0" rtl="0" algn="l">
                        <a:lnSpc>
                          <a:spcPct val="87000"/>
                        </a:lnSpc>
                        <a:spcBef>
                          <a:spcPts val="0"/>
                        </a:spcBef>
                        <a:spcAft>
                          <a:spcPts val="0"/>
                        </a:spcAft>
                        <a:buClr>
                          <a:srgbClr val="000000"/>
                        </a:buClr>
                        <a:buFont typeface="Source Sans Pro"/>
                        <a:buNone/>
                      </a:pPr>
                      <a:r>
                        <a:rPr b="0" i="0" lang="en" sz="1400" u="none" cap="none" strike="noStrike">
                          <a:solidFill>
                            <a:srgbClr val="000000"/>
                          </a:solidFill>
                          <a:latin typeface="Source Sans Pro"/>
                          <a:ea typeface="Source Sans Pro"/>
                          <a:cs typeface="Source Sans Pro"/>
                          <a:sym typeface="Source Sans Pro"/>
                        </a:rPr>
                        <a:t>Substance Abuse</a:t>
                      </a:r>
                      <a:endParaRPr/>
                    </a:p>
                  </a:txBody>
                  <a:tcPr marT="80900"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5D6D2"/>
                    </a:solidFill>
                  </a:tcPr>
                </a:tc>
                <a:tc>
                  <a:txBody>
                    <a:bodyPr/>
                    <a:lstStyle/>
                    <a:p>
                      <a:pPr indent="0" lvl="0" marL="0" marR="0" rtl="0" algn="l">
                        <a:lnSpc>
                          <a:spcPct val="87000"/>
                        </a:lnSpc>
                        <a:spcBef>
                          <a:spcPts val="0"/>
                        </a:spcBef>
                        <a:spcAft>
                          <a:spcPts val="0"/>
                        </a:spcAft>
                        <a:buClr>
                          <a:srgbClr val="000000"/>
                        </a:buClr>
                        <a:buFont typeface="Source Sans Pro"/>
                        <a:buNone/>
                      </a:pPr>
                      <a:r>
                        <a:rPr b="0" i="0" lang="en" sz="1400" u="none" cap="none" strike="noStrike">
                          <a:solidFill>
                            <a:srgbClr val="000000"/>
                          </a:solidFill>
                          <a:latin typeface="Source Sans Pro"/>
                          <a:ea typeface="Source Sans Pro"/>
                          <a:cs typeface="Source Sans Pro"/>
                          <a:sym typeface="Source Sans Pro"/>
                        </a:rPr>
                        <a:t>Blames self or others</a:t>
                      </a:r>
                      <a:endParaRPr/>
                    </a:p>
                  </a:txBody>
                  <a:tcPr marT="80900"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5D6D2"/>
                    </a:solidFill>
                  </a:tcPr>
                </a:tc>
                <a:tc>
                  <a:txBody>
                    <a:bodyPr/>
                    <a:lstStyle/>
                    <a:p>
                      <a:pPr indent="0" lvl="0" marL="0" marR="0" rtl="0" algn="l">
                        <a:lnSpc>
                          <a:spcPct val="87000"/>
                        </a:lnSpc>
                        <a:spcBef>
                          <a:spcPts val="0"/>
                        </a:spcBef>
                        <a:spcAft>
                          <a:spcPts val="0"/>
                        </a:spcAft>
                        <a:buClr>
                          <a:srgbClr val="000000"/>
                        </a:buClr>
                        <a:buFont typeface="Source Sans Pro"/>
                        <a:buNone/>
                      </a:pPr>
                      <a:r>
                        <a:rPr b="0" i="0" lang="en" sz="1400" u="none" cap="none" strike="noStrike">
                          <a:solidFill>
                            <a:srgbClr val="000000"/>
                          </a:solidFill>
                          <a:latin typeface="Source Sans Pro"/>
                          <a:ea typeface="Source Sans Pro"/>
                          <a:cs typeface="Source Sans Pro"/>
                          <a:sym typeface="Source Sans Pro"/>
                        </a:rPr>
                        <a:t>Irritability </a:t>
                      </a:r>
                      <a:endParaRPr/>
                    </a:p>
                  </a:txBody>
                  <a:tcPr marT="80900"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5D6D2"/>
                    </a:solidFill>
                  </a:tcPr>
                </a:tc>
              </a:tr>
              <a:tr h="411750">
                <a:tc>
                  <a:txBody>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a:txBody>
                  <a:tcPr marT="91050"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EBEBEA"/>
                    </a:solidFill>
                  </a:tcPr>
                </a:tc>
                <a:tc>
                  <a:txBody>
                    <a:bodyPr/>
                    <a:lstStyle/>
                    <a:p>
                      <a:pPr indent="0" lvl="0" marL="0" marR="0" rtl="0" algn="l">
                        <a:lnSpc>
                          <a:spcPct val="87000"/>
                        </a:lnSpc>
                        <a:spcBef>
                          <a:spcPts val="0"/>
                        </a:spcBef>
                        <a:spcAft>
                          <a:spcPts val="0"/>
                        </a:spcAft>
                        <a:buClr>
                          <a:srgbClr val="000000"/>
                        </a:buClr>
                        <a:buFont typeface="Source Sans Pro"/>
                        <a:buNone/>
                      </a:pPr>
                      <a:r>
                        <a:rPr b="0" i="0" lang="en" sz="1400" u="none">
                          <a:solidFill>
                            <a:srgbClr val="000000"/>
                          </a:solidFill>
                          <a:latin typeface="Source Sans Pro"/>
                          <a:ea typeface="Source Sans Pro"/>
                          <a:cs typeface="Source Sans Pro"/>
                          <a:sym typeface="Source Sans Pro"/>
                        </a:rPr>
                        <a:t>Eating Disorders</a:t>
                      </a:r>
                      <a:endParaRPr/>
                    </a:p>
                  </a:txBody>
                  <a:tcPr marT="80900"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EBEBEA"/>
                    </a:solidFill>
                  </a:tcPr>
                </a:tc>
                <a:tc>
                  <a:txBody>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a:txBody>
                  <a:tcPr marT="91050"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EBEBEA"/>
                    </a:solidFill>
                  </a:tcPr>
                </a:tc>
                <a:tc>
                  <a:txBody>
                    <a:bodyPr/>
                    <a:lstStyle/>
                    <a:p>
                      <a:pPr indent="0" lvl="0" marL="0" marR="0" rtl="0" algn="l">
                        <a:lnSpc>
                          <a:spcPct val="87000"/>
                        </a:lnSpc>
                        <a:spcBef>
                          <a:spcPts val="0"/>
                        </a:spcBef>
                        <a:spcAft>
                          <a:spcPts val="0"/>
                        </a:spcAft>
                        <a:buClr>
                          <a:srgbClr val="000000"/>
                        </a:buClr>
                        <a:buFont typeface="Source Sans Pro"/>
                        <a:buNone/>
                      </a:pPr>
                      <a:r>
                        <a:rPr b="0" i="0" lang="en" sz="1400" u="none">
                          <a:solidFill>
                            <a:srgbClr val="000000"/>
                          </a:solidFill>
                          <a:latin typeface="Source Sans Pro"/>
                          <a:ea typeface="Source Sans Pro"/>
                          <a:cs typeface="Source Sans Pro"/>
                          <a:sym typeface="Source Sans Pro"/>
                        </a:rPr>
                        <a:t>Inattention</a:t>
                      </a:r>
                      <a:endParaRPr/>
                    </a:p>
                  </a:txBody>
                  <a:tcPr marT="80900"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EBEBEA"/>
                    </a:solidFill>
                  </a:tcPr>
                </a:tc>
              </a:tr>
              <a:tr h="503725">
                <a:tc>
                  <a:txBody>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a:txBody>
                  <a:tcPr marT="91050"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5D6D2"/>
                    </a:solidFill>
                  </a:tcPr>
                </a:tc>
                <a:tc>
                  <a:txBody>
                    <a:bodyPr/>
                    <a:lstStyle/>
                    <a:p>
                      <a:pPr indent="0" lvl="0" marL="0" marR="0" rtl="0" algn="l">
                        <a:lnSpc>
                          <a:spcPct val="87000"/>
                        </a:lnSpc>
                        <a:spcBef>
                          <a:spcPts val="0"/>
                        </a:spcBef>
                        <a:spcAft>
                          <a:spcPts val="0"/>
                        </a:spcAft>
                        <a:buClr>
                          <a:srgbClr val="000000"/>
                        </a:buClr>
                        <a:buFont typeface="Source Sans Pro"/>
                        <a:buNone/>
                      </a:pPr>
                      <a:r>
                        <a:rPr b="0" i="0" lang="en" sz="1400" u="none">
                          <a:solidFill>
                            <a:srgbClr val="000000"/>
                          </a:solidFill>
                          <a:latin typeface="Source Sans Pro"/>
                          <a:ea typeface="Source Sans Pro"/>
                          <a:cs typeface="Source Sans Pro"/>
                          <a:sym typeface="Source Sans Pro"/>
                        </a:rPr>
                        <a:t>Not wanting to talk about it</a:t>
                      </a:r>
                      <a:endParaRPr/>
                    </a:p>
                  </a:txBody>
                  <a:tcPr marT="80900"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5D6D2"/>
                    </a:solidFill>
                  </a:tcPr>
                </a:tc>
                <a:tc>
                  <a:txBody>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a:txBody>
                  <a:tcPr marT="91050"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5D6D2"/>
                    </a:solidFill>
                  </a:tcPr>
                </a:tc>
                <a:tc>
                  <a:txBody>
                    <a:bodyPr/>
                    <a:lstStyle/>
                    <a:p>
                      <a:pPr indent="0" lvl="0" marL="0" marR="0" rtl="0" algn="l">
                        <a:lnSpc>
                          <a:spcPct val="87000"/>
                        </a:lnSpc>
                        <a:spcBef>
                          <a:spcPts val="0"/>
                        </a:spcBef>
                        <a:spcAft>
                          <a:spcPts val="0"/>
                        </a:spcAft>
                        <a:buClr>
                          <a:srgbClr val="000000"/>
                        </a:buClr>
                        <a:buFont typeface="Source Sans Pro"/>
                        <a:buNone/>
                      </a:pPr>
                      <a:r>
                        <a:rPr b="0" i="0" lang="en" sz="1400" u="none">
                          <a:solidFill>
                            <a:srgbClr val="000000"/>
                          </a:solidFill>
                          <a:latin typeface="Source Sans Pro"/>
                          <a:ea typeface="Source Sans Pro"/>
                          <a:cs typeface="Source Sans Pro"/>
                          <a:sym typeface="Source Sans Pro"/>
                        </a:rPr>
                        <a:t>Cognitive/Learning problems</a:t>
                      </a:r>
                      <a:endParaRPr/>
                    </a:p>
                  </a:txBody>
                  <a:tcPr marT="80900"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5D6D2"/>
                    </a:solidFill>
                  </a:tcPr>
                </a:tc>
              </a:tr>
            </a:tbl>
          </a:graphicData>
        </a:graphic>
      </p:graphicFrame>
      <p:sp>
        <p:nvSpPr>
          <p:cNvPr id="136" name="Google Shape;136;p24"/>
          <p:cNvSpPr txBox="1"/>
          <p:nvPr/>
        </p:nvSpPr>
        <p:spPr>
          <a:xfrm>
            <a:off x="201612" y="6286500"/>
            <a:ext cx="7853400" cy="501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Font typeface="Source Sans Pro"/>
              <a:buNone/>
            </a:pPr>
            <a:r>
              <a:rPr b="0" i="0" lang="en" sz="1800" u="none">
                <a:solidFill>
                  <a:srgbClr val="000000"/>
                </a:solidFill>
                <a:latin typeface="Source Sans Pro"/>
                <a:ea typeface="Source Sans Pro"/>
                <a:cs typeface="Source Sans Pro"/>
                <a:sym typeface="Source Sans Pro"/>
              </a:rPr>
              <a:t>©2014 Starr Commonwealth.  Not to be reproduced or distributed without prior written consent from Starr Commonwealth</a:t>
            </a:r>
            <a:endParaRPr/>
          </a:p>
        </p:txBody>
      </p:sp>
      <p:sp>
        <p:nvSpPr>
          <p:cNvPr id="137" name="Google Shape;137;p24"/>
          <p:cNvSpPr txBox="1"/>
          <p:nvPr/>
        </p:nvSpPr>
        <p:spPr>
          <a:xfrm rot="-5400000">
            <a:off x="6245675" y="2433900"/>
            <a:ext cx="5051700" cy="275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t>TLC Children of Trauma &amp; Resilience Presentation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5"/>
          <p:cNvSpPr/>
          <p:nvPr/>
        </p:nvSpPr>
        <p:spPr>
          <a:xfrm>
            <a:off x="794675" y="31175"/>
            <a:ext cx="7554900" cy="50181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43" name="Google Shape;143;p25"/>
          <p:cNvGraphicFramePr/>
          <p:nvPr/>
        </p:nvGraphicFramePr>
        <p:xfrm>
          <a:off x="794562" y="31187"/>
          <a:ext cx="3000000" cy="3000000"/>
        </p:xfrm>
        <a:graphic>
          <a:graphicData uri="http://schemas.openxmlformats.org/drawingml/2006/table">
            <a:tbl>
              <a:tblPr>
                <a:noFill/>
                <a:tableStyleId>{617B8935-5F6F-493B-BAF2-DA95F8E904FE}</a:tableStyleId>
              </a:tblPr>
              <a:tblGrid>
                <a:gridCol w="2517775"/>
                <a:gridCol w="2443150"/>
                <a:gridCol w="2593975"/>
              </a:tblGrid>
              <a:tr h="297100">
                <a:tc>
                  <a:txBody>
                    <a:bodyPr/>
                    <a:lstStyle/>
                    <a:p>
                      <a:pPr indent="0" lvl="0" marL="0" marR="0" rtl="0" algn="l">
                        <a:lnSpc>
                          <a:spcPct val="87000"/>
                        </a:lnSpc>
                        <a:spcBef>
                          <a:spcPts val="0"/>
                        </a:spcBef>
                        <a:spcAft>
                          <a:spcPts val="0"/>
                        </a:spcAft>
                        <a:buClr>
                          <a:srgbClr val="FFFFFF"/>
                        </a:buClr>
                        <a:buFont typeface="Source Sans Pro"/>
                        <a:buNone/>
                      </a:pPr>
                      <a:r>
                        <a:rPr b="0" i="0" lang="en" sz="1800" u="none">
                          <a:solidFill>
                            <a:srgbClr val="FFFFFF"/>
                          </a:solidFill>
                          <a:latin typeface="Source Sans Pro"/>
                          <a:ea typeface="Source Sans Pro"/>
                          <a:cs typeface="Source Sans Pro"/>
                          <a:sym typeface="Source Sans Pro"/>
                        </a:rPr>
                        <a:t>Symptom Overlap </a:t>
                      </a:r>
                      <a:r>
                        <a:rPr b="0" i="0" lang="en" sz="1600" u="none">
                          <a:solidFill>
                            <a:srgbClr val="FFFFFF"/>
                          </a:solidFill>
                          <a:latin typeface="Source Sans Pro"/>
                          <a:ea typeface="Source Sans Pro"/>
                          <a:cs typeface="Source Sans Pro"/>
                          <a:sym typeface="Source Sans Pro"/>
                        </a:rPr>
                        <a:t>(Weinstein et al., 2000)</a:t>
                      </a:r>
                      <a:endParaRPr/>
                    </a:p>
                  </a:txBody>
                  <a:tcPr marT="91050"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727A60"/>
                    </a:solidFill>
                  </a:tcPr>
                </a:tc>
                <a:tc>
                  <a:txBody>
                    <a:bodyPr/>
                    <a:lstStyle/>
                    <a:p>
                      <a:pPr indent="0" lvl="0" marL="0" marR="0" rtl="0" algn="ctr">
                        <a:lnSpc>
                          <a:spcPct val="87000"/>
                        </a:lnSpc>
                        <a:spcBef>
                          <a:spcPts val="0"/>
                        </a:spcBef>
                        <a:spcAft>
                          <a:spcPts val="0"/>
                        </a:spcAft>
                        <a:buClr>
                          <a:srgbClr val="FFFFFF"/>
                        </a:buClr>
                        <a:buFont typeface="Source Sans Pro"/>
                        <a:buNone/>
                      </a:pPr>
                      <a:r>
                        <a:rPr b="0" i="0" lang="en" sz="1800" u="none">
                          <a:solidFill>
                            <a:srgbClr val="FFFFFF"/>
                          </a:solidFill>
                          <a:latin typeface="Source Sans Pro"/>
                          <a:ea typeface="Source Sans Pro"/>
                          <a:cs typeface="Source Sans Pro"/>
                          <a:sym typeface="Source Sans Pro"/>
                        </a:rPr>
                        <a:t>ADHD</a:t>
                      </a:r>
                      <a:endParaRPr/>
                    </a:p>
                  </a:txBody>
                  <a:tcPr marT="91050"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727A60"/>
                    </a:solidFill>
                  </a:tcPr>
                </a:tc>
                <a:tc>
                  <a:txBody>
                    <a:bodyPr/>
                    <a:lstStyle/>
                    <a:p>
                      <a:pPr indent="0" lvl="0" marL="0" marR="0" rtl="0" algn="ctr">
                        <a:lnSpc>
                          <a:spcPct val="87000"/>
                        </a:lnSpc>
                        <a:spcBef>
                          <a:spcPts val="0"/>
                        </a:spcBef>
                        <a:spcAft>
                          <a:spcPts val="0"/>
                        </a:spcAft>
                        <a:buClr>
                          <a:srgbClr val="FFFFFF"/>
                        </a:buClr>
                        <a:buFont typeface="Source Sans Pro"/>
                        <a:buNone/>
                      </a:pPr>
                      <a:r>
                        <a:rPr b="0" i="0" lang="en" sz="1800" u="none">
                          <a:solidFill>
                            <a:srgbClr val="FFFFFF"/>
                          </a:solidFill>
                          <a:latin typeface="Source Sans Pro"/>
                          <a:ea typeface="Source Sans Pro"/>
                          <a:cs typeface="Source Sans Pro"/>
                          <a:sym typeface="Source Sans Pro"/>
                        </a:rPr>
                        <a:t>PTSD</a:t>
                      </a:r>
                      <a:endParaRPr/>
                    </a:p>
                  </a:txBody>
                  <a:tcPr marT="91050"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727A60"/>
                    </a:solidFill>
                  </a:tcPr>
                </a:tc>
              </a:tr>
              <a:tr h="358600">
                <a:tc>
                  <a:txBody>
                    <a:bodyPr/>
                    <a:lstStyle/>
                    <a:p>
                      <a:pPr indent="0" lvl="0" marL="0" marR="0" rtl="0" algn="l">
                        <a:lnSpc>
                          <a:spcPct val="87000"/>
                        </a:lnSpc>
                        <a:spcBef>
                          <a:spcPts val="0"/>
                        </a:spcBef>
                        <a:spcAft>
                          <a:spcPts val="0"/>
                        </a:spcAft>
                        <a:buClr>
                          <a:srgbClr val="000000"/>
                        </a:buClr>
                        <a:buFont typeface="Source Sans Pro"/>
                        <a:buNone/>
                      </a:pPr>
                      <a:r>
                        <a:rPr b="0" i="0" lang="en" sz="1600" u="none">
                          <a:solidFill>
                            <a:srgbClr val="000000"/>
                          </a:solidFill>
                          <a:latin typeface="Source Sans Pro"/>
                          <a:ea typeface="Source Sans Pro"/>
                          <a:cs typeface="Source Sans Pro"/>
                          <a:sym typeface="Source Sans Pro"/>
                        </a:rPr>
                        <a:t>Hypervigilence</a:t>
                      </a:r>
                      <a:endParaRPr/>
                    </a:p>
                  </a:txBody>
                  <a:tcPr marT="85975"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5D6D2"/>
                    </a:solidFill>
                  </a:tcPr>
                </a:tc>
                <a:tc>
                  <a:txBody>
                    <a:bodyPr/>
                    <a:lstStyle/>
                    <a:p>
                      <a:pPr indent="0" lvl="0" marL="0" marR="0" rtl="0" algn="ctr">
                        <a:lnSpc>
                          <a:spcPct val="87000"/>
                        </a:lnSpc>
                        <a:spcBef>
                          <a:spcPts val="0"/>
                        </a:spcBef>
                        <a:spcAft>
                          <a:spcPts val="0"/>
                        </a:spcAft>
                        <a:buClr>
                          <a:srgbClr val="000000"/>
                        </a:buClr>
                        <a:buFont typeface="Source Sans Pro"/>
                        <a:buNone/>
                      </a:pPr>
                      <a:r>
                        <a:rPr b="0" i="0" lang="en" sz="1600" u="none">
                          <a:solidFill>
                            <a:srgbClr val="000000"/>
                          </a:solidFill>
                          <a:latin typeface="Source Sans Pro"/>
                          <a:ea typeface="Source Sans Pro"/>
                          <a:cs typeface="Source Sans Pro"/>
                          <a:sym typeface="Source Sans Pro"/>
                        </a:rPr>
                        <a:t>X</a:t>
                      </a:r>
                      <a:endParaRPr/>
                    </a:p>
                  </a:txBody>
                  <a:tcPr marT="85975"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5D6D2"/>
                    </a:solidFill>
                  </a:tcPr>
                </a:tc>
                <a:tc>
                  <a:txBody>
                    <a:bodyPr/>
                    <a:lstStyle/>
                    <a:p>
                      <a:pPr indent="0" lvl="0" marL="0" marR="0" rtl="0" algn="ctr">
                        <a:lnSpc>
                          <a:spcPct val="87000"/>
                        </a:lnSpc>
                        <a:spcBef>
                          <a:spcPts val="0"/>
                        </a:spcBef>
                        <a:spcAft>
                          <a:spcPts val="0"/>
                        </a:spcAft>
                        <a:buClr>
                          <a:srgbClr val="000000"/>
                        </a:buClr>
                        <a:buFont typeface="Source Sans Pro"/>
                        <a:buNone/>
                      </a:pPr>
                      <a:r>
                        <a:rPr b="0" i="0" lang="en" sz="1600" u="none">
                          <a:solidFill>
                            <a:srgbClr val="000000"/>
                          </a:solidFill>
                          <a:latin typeface="Source Sans Pro"/>
                          <a:ea typeface="Source Sans Pro"/>
                          <a:cs typeface="Source Sans Pro"/>
                          <a:sym typeface="Source Sans Pro"/>
                        </a:rPr>
                        <a:t>X</a:t>
                      </a:r>
                      <a:endParaRPr/>
                    </a:p>
                  </a:txBody>
                  <a:tcPr marT="85975"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5D6D2"/>
                    </a:solidFill>
                  </a:tcPr>
                </a:tc>
              </a:tr>
              <a:tr h="358600">
                <a:tc>
                  <a:txBody>
                    <a:bodyPr/>
                    <a:lstStyle/>
                    <a:p>
                      <a:pPr indent="0" lvl="0" marL="0" marR="0" rtl="0" algn="l">
                        <a:lnSpc>
                          <a:spcPct val="87000"/>
                        </a:lnSpc>
                        <a:spcBef>
                          <a:spcPts val="0"/>
                        </a:spcBef>
                        <a:spcAft>
                          <a:spcPts val="0"/>
                        </a:spcAft>
                        <a:buClr>
                          <a:srgbClr val="000000"/>
                        </a:buClr>
                        <a:buFont typeface="Source Sans Pro"/>
                        <a:buNone/>
                      </a:pPr>
                      <a:r>
                        <a:rPr b="0" i="0" lang="en" sz="1600" u="none">
                          <a:solidFill>
                            <a:srgbClr val="000000"/>
                          </a:solidFill>
                          <a:latin typeface="Source Sans Pro"/>
                          <a:ea typeface="Source Sans Pro"/>
                          <a:cs typeface="Source Sans Pro"/>
                          <a:sym typeface="Source Sans Pro"/>
                        </a:rPr>
                        <a:t>Inattention</a:t>
                      </a:r>
                      <a:endParaRPr/>
                    </a:p>
                  </a:txBody>
                  <a:tcPr marT="85975"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EBEBEA"/>
                    </a:solidFill>
                  </a:tcPr>
                </a:tc>
                <a:tc>
                  <a:txBody>
                    <a:bodyPr/>
                    <a:lstStyle/>
                    <a:p>
                      <a:pPr indent="0" lvl="0" marL="0" marR="0" rtl="0" algn="ctr">
                        <a:lnSpc>
                          <a:spcPct val="87000"/>
                        </a:lnSpc>
                        <a:spcBef>
                          <a:spcPts val="0"/>
                        </a:spcBef>
                        <a:spcAft>
                          <a:spcPts val="0"/>
                        </a:spcAft>
                        <a:buClr>
                          <a:srgbClr val="000000"/>
                        </a:buClr>
                        <a:buFont typeface="Source Sans Pro"/>
                        <a:buNone/>
                      </a:pPr>
                      <a:r>
                        <a:rPr b="0" i="0" lang="en" sz="1600" u="none">
                          <a:solidFill>
                            <a:srgbClr val="000000"/>
                          </a:solidFill>
                          <a:latin typeface="Source Sans Pro"/>
                          <a:ea typeface="Source Sans Pro"/>
                          <a:cs typeface="Source Sans Pro"/>
                          <a:sym typeface="Source Sans Pro"/>
                        </a:rPr>
                        <a:t>X</a:t>
                      </a:r>
                      <a:endParaRPr/>
                    </a:p>
                  </a:txBody>
                  <a:tcPr marT="85975"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EBEBEA"/>
                    </a:solidFill>
                  </a:tcPr>
                </a:tc>
                <a:tc>
                  <a:txBody>
                    <a:bodyPr/>
                    <a:lstStyle/>
                    <a:p>
                      <a:pPr indent="0" lvl="0" marL="0" marR="0" rtl="0" algn="ctr">
                        <a:lnSpc>
                          <a:spcPct val="87000"/>
                        </a:lnSpc>
                        <a:spcBef>
                          <a:spcPts val="0"/>
                        </a:spcBef>
                        <a:spcAft>
                          <a:spcPts val="0"/>
                        </a:spcAft>
                        <a:buClr>
                          <a:srgbClr val="000000"/>
                        </a:buClr>
                        <a:buFont typeface="Source Sans Pro"/>
                        <a:buNone/>
                      </a:pPr>
                      <a:r>
                        <a:rPr b="0" i="0" lang="en" sz="1600" u="none">
                          <a:solidFill>
                            <a:srgbClr val="000000"/>
                          </a:solidFill>
                          <a:latin typeface="Source Sans Pro"/>
                          <a:ea typeface="Source Sans Pro"/>
                          <a:cs typeface="Source Sans Pro"/>
                          <a:sym typeface="Source Sans Pro"/>
                        </a:rPr>
                        <a:t>X</a:t>
                      </a:r>
                      <a:endParaRPr/>
                    </a:p>
                  </a:txBody>
                  <a:tcPr marT="85975"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EBEBEA"/>
                    </a:solidFill>
                  </a:tcPr>
                </a:tc>
              </a:tr>
              <a:tr h="417675">
                <a:tc>
                  <a:txBody>
                    <a:bodyPr/>
                    <a:lstStyle/>
                    <a:p>
                      <a:pPr indent="0" lvl="0" marL="0" marR="0" rtl="0" algn="l">
                        <a:lnSpc>
                          <a:spcPct val="87000"/>
                        </a:lnSpc>
                        <a:spcBef>
                          <a:spcPts val="0"/>
                        </a:spcBef>
                        <a:spcAft>
                          <a:spcPts val="0"/>
                        </a:spcAft>
                        <a:buClr>
                          <a:srgbClr val="000000"/>
                        </a:buClr>
                        <a:buFont typeface="Source Sans Pro"/>
                        <a:buNone/>
                      </a:pPr>
                      <a:r>
                        <a:rPr b="0" i="0" lang="en" sz="1600" u="none">
                          <a:solidFill>
                            <a:srgbClr val="000000"/>
                          </a:solidFill>
                          <a:latin typeface="Source Sans Pro"/>
                          <a:ea typeface="Source Sans Pro"/>
                          <a:cs typeface="Source Sans Pro"/>
                          <a:sym typeface="Source Sans Pro"/>
                        </a:rPr>
                        <a:t>Detachment</a:t>
                      </a:r>
                      <a:endParaRPr/>
                    </a:p>
                  </a:txBody>
                  <a:tcPr marT="85975"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5D6D2"/>
                    </a:solidFill>
                  </a:tcPr>
                </a:tc>
                <a:tc>
                  <a:txBody>
                    <a:bodyPr/>
                    <a:lstStyle/>
                    <a:p>
                      <a:pPr indent="0" lvl="0" marL="0" marR="0" rtl="0" algn="ctr">
                        <a:lnSpc>
                          <a:spcPct val="87000"/>
                        </a:lnSpc>
                        <a:spcBef>
                          <a:spcPts val="0"/>
                        </a:spcBef>
                        <a:spcAft>
                          <a:spcPts val="0"/>
                        </a:spcAft>
                        <a:buClr>
                          <a:srgbClr val="000000"/>
                        </a:buClr>
                        <a:buFont typeface="Source Sans Pro"/>
                        <a:buNone/>
                      </a:pPr>
                      <a:r>
                        <a:rPr b="0" i="0" lang="en" sz="1600" u="none">
                          <a:solidFill>
                            <a:srgbClr val="000000"/>
                          </a:solidFill>
                          <a:latin typeface="Source Sans Pro"/>
                          <a:ea typeface="Source Sans Pro"/>
                          <a:cs typeface="Source Sans Pro"/>
                          <a:sym typeface="Source Sans Pro"/>
                        </a:rPr>
                        <a:t>X</a:t>
                      </a:r>
                      <a:endParaRPr/>
                    </a:p>
                    <a:p>
                      <a:pPr indent="0" lvl="0" marL="0" marR="0" rtl="0" algn="l">
                        <a:lnSpc>
                          <a:spcPct val="93000"/>
                        </a:lnSpc>
                        <a:spcBef>
                          <a:spcPts val="0"/>
                        </a:spcBef>
                        <a:spcAft>
                          <a:spcPts val="0"/>
                        </a:spcAft>
                        <a:buNone/>
                      </a:pPr>
                      <a:r>
                        <a:t/>
                      </a:r>
                      <a:endParaRPr b="0" i="0" sz="1600" u="none">
                        <a:solidFill>
                          <a:srgbClr val="000000"/>
                        </a:solidFill>
                        <a:latin typeface="Source Sans Pro"/>
                        <a:ea typeface="Source Sans Pro"/>
                        <a:cs typeface="Source Sans Pro"/>
                        <a:sym typeface="Source Sans Pro"/>
                      </a:endParaRPr>
                    </a:p>
                  </a:txBody>
                  <a:tcPr marT="85975"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5D6D2"/>
                    </a:solidFill>
                  </a:tcPr>
                </a:tc>
                <a:tc>
                  <a:txBody>
                    <a:bodyPr/>
                    <a:lstStyle/>
                    <a:p>
                      <a:pPr indent="0" lvl="0" marL="0" marR="0" rtl="0" algn="ctr">
                        <a:lnSpc>
                          <a:spcPct val="87000"/>
                        </a:lnSpc>
                        <a:spcBef>
                          <a:spcPts val="0"/>
                        </a:spcBef>
                        <a:spcAft>
                          <a:spcPts val="0"/>
                        </a:spcAft>
                        <a:buClr>
                          <a:srgbClr val="000000"/>
                        </a:buClr>
                        <a:buFont typeface="Source Sans Pro"/>
                        <a:buNone/>
                      </a:pPr>
                      <a:r>
                        <a:rPr b="0" i="0" lang="en" sz="1600" u="none">
                          <a:solidFill>
                            <a:srgbClr val="000000"/>
                          </a:solidFill>
                          <a:latin typeface="Source Sans Pro"/>
                          <a:ea typeface="Source Sans Pro"/>
                          <a:cs typeface="Source Sans Pro"/>
                          <a:sym typeface="Source Sans Pro"/>
                        </a:rPr>
                        <a:t>X</a:t>
                      </a:r>
                      <a:endParaRPr/>
                    </a:p>
                  </a:txBody>
                  <a:tcPr marT="85975"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5D6D2"/>
                    </a:solidFill>
                  </a:tcPr>
                </a:tc>
              </a:tr>
              <a:tr h="358600">
                <a:tc>
                  <a:txBody>
                    <a:bodyPr/>
                    <a:lstStyle/>
                    <a:p>
                      <a:pPr indent="0" lvl="0" marL="0" marR="0" rtl="0" algn="l">
                        <a:lnSpc>
                          <a:spcPct val="87000"/>
                        </a:lnSpc>
                        <a:spcBef>
                          <a:spcPts val="0"/>
                        </a:spcBef>
                        <a:spcAft>
                          <a:spcPts val="0"/>
                        </a:spcAft>
                        <a:buClr>
                          <a:srgbClr val="000000"/>
                        </a:buClr>
                        <a:buFont typeface="Source Sans Pro"/>
                        <a:buNone/>
                      </a:pPr>
                      <a:r>
                        <a:rPr b="0" i="0" lang="en" sz="1600" u="none">
                          <a:solidFill>
                            <a:srgbClr val="000000"/>
                          </a:solidFill>
                          <a:latin typeface="Source Sans Pro"/>
                          <a:ea typeface="Source Sans Pro"/>
                          <a:cs typeface="Source Sans Pro"/>
                          <a:sym typeface="Source Sans Pro"/>
                        </a:rPr>
                        <a:t>Irritability</a:t>
                      </a:r>
                      <a:endParaRPr/>
                    </a:p>
                  </a:txBody>
                  <a:tcPr marT="85975"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EBEBEA"/>
                    </a:solidFill>
                  </a:tcPr>
                </a:tc>
                <a:tc>
                  <a:txBody>
                    <a:bodyPr/>
                    <a:lstStyle/>
                    <a:p>
                      <a:pPr indent="0" lvl="0" marL="0" marR="0" rtl="0" algn="ctr">
                        <a:lnSpc>
                          <a:spcPct val="87000"/>
                        </a:lnSpc>
                        <a:spcBef>
                          <a:spcPts val="0"/>
                        </a:spcBef>
                        <a:spcAft>
                          <a:spcPts val="0"/>
                        </a:spcAft>
                        <a:buClr>
                          <a:srgbClr val="000000"/>
                        </a:buClr>
                        <a:buFont typeface="Source Sans Pro"/>
                        <a:buNone/>
                      </a:pPr>
                      <a:r>
                        <a:rPr b="0" i="0" lang="en" sz="1600" u="none">
                          <a:solidFill>
                            <a:srgbClr val="000000"/>
                          </a:solidFill>
                          <a:latin typeface="Source Sans Pro"/>
                          <a:ea typeface="Source Sans Pro"/>
                          <a:cs typeface="Source Sans Pro"/>
                          <a:sym typeface="Source Sans Pro"/>
                        </a:rPr>
                        <a:t>X</a:t>
                      </a:r>
                      <a:endParaRPr/>
                    </a:p>
                  </a:txBody>
                  <a:tcPr marT="85975"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EBEBEA"/>
                    </a:solidFill>
                  </a:tcPr>
                </a:tc>
                <a:tc>
                  <a:txBody>
                    <a:bodyPr/>
                    <a:lstStyle/>
                    <a:p>
                      <a:pPr indent="0" lvl="0" marL="0" marR="0" rtl="0" algn="ctr">
                        <a:lnSpc>
                          <a:spcPct val="87000"/>
                        </a:lnSpc>
                        <a:spcBef>
                          <a:spcPts val="0"/>
                        </a:spcBef>
                        <a:spcAft>
                          <a:spcPts val="0"/>
                        </a:spcAft>
                        <a:buClr>
                          <a:srgbClr val="000000"/>
                        </a:buClr>
                        <a:buFont typeface="Source Sans Pro"/>
                        <a:buNone/>
                      </a:pPr>
                      <a:r>
                        <a:rPr b="0" i="0" lang="en" sz="1600" u="none">
                          <a:solidFill>
                            <a:srgbClr val="000000"/>
                          </a:solidFill>
                          <a:latin typeface="Source Sans Pro"/>
                          <a:ea typeface="Source Sans Pro"/>
                          <a:cs typeface="Source Sans Pro"/>
                          <a:sym typeface="Source Sans Pro"/>
                        </a:rPr>
                        <a:t>X</a:t>
                      </a:r>
                      <a:endParaRPr/>
                    </a:p>
                  </a:txBody>
                  <a:tcPr marT="85975"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EBEBEA"/>
                    </a:solidFill>
                  </a:tcPr>
                </a:tc>
              </a:tr>
              <a:tr h="358600">
                <a:tc>
                  <a:txBody>
                    <a:bodyPr/>
                    <a:lstStyle/>
                    <a:p>
                      <a:pPr indent="0" lvl="0" marL="0" marR="0" rtl="0" algn="l">
                        <a:lnSpc>
                          <a:spcPct val="87000"/>
                        </a:lnSpc>
                        <a:spcBef>
                          <a:spcPts val="0"/>
                        </a:spcBef>
                        <a:spcAft>
                          <a:spcPts val="0"/>
                        </a:spcAft>
                        <a:buClr>
                          <a:srgbClr val="000000"/>
                        </a:buClr>
                        <a:buFont typeface="Source Sans Pro"/>
                        <a:buNone/>
                      </a:pPr>
                      <a:r>
                        <a:rPr b="0" i="0" lang="en" sz="1600" u="none">
                          <a:solidFill>
                            <a:srgbClr val="000000"/>
                          </a:solidFill>
                          <a:latin typeface="Source Sans Pro"/>
                          <a:ea typeface="Source Sans Pro"/>
                          <a:cs typeface="Source Sans Pro"/>
                          <a:sym typeface="Source Sans Pro"/>
                        </a:rPr>
                        <a:t>Anger Outbursts</a:t>
                      </a:r>
                      <a:endParaRPr/>
                    </a:p>
                  </a:txBody>
                  <a:tcPr marT="85975"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5D6D2"/>
                    </a:solidFill>
                  </a:tcPr>
                </a:tc>
                <a:tc>
                  <a:txBody>
                    <a:bodyPr/>
                    <a:lstStyle/>
                    <a:p>
                      <a:pPr indent="0" lvl="0" marL="0" marR="0" rtl="0" algn="ctr">
                        <a:lnSpc>
                          <a:spcPct val="87000"/>
                        </a:lnSpc>
                        <a:spcBef>
                          <a:spcPts val="0"/>
                        </a:spcBef>
                        <a:spcAft>
                          <a:spcPts val="0"/>
                        </a:spcAft>
                        <a:buClr>
                          <a:srgbClr val="000000"/>
                        </a:buClr>
                        <a:buFont typeface="Source Sans Pro"/>
                        <a:buNone/>
                      </a:pPr>
                      <a:r>
                        <a:rPr b="0" i="0" lang="en" sz="1600" u="none">
                          <a:solidFill>
                            <a:srgbClr val="000000"/>
                          </a:solidFill>
                          <a:latin typeface="Source Sans Pro"/>
                          <a:ea typeface="Source Sans Pro"/>
                          <a:cs typeface="Source Sans Pro"/>
                          <a:sym typeface="Source Sans Pro"/>
                        </a:rPr>
                        <a:t>X</a:t>
                      </a:r>
                      <a:endParaRPr/>
                    </a:p>
                  </a:txBody>
                  <a:tcPr marT="85975"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5D6D2"/>
                    </a:solidFill>
                  </a:tcPr>
                </a:tc>
                <a:tc>
                  <a:txBody>
                    <a:bodyPr/>
                    <a:lstStyle/>
                    <a:p>
                      <a:pPr indent="0" lvl="0" marL="0" marR="0" rtl="0" algn="ctr">
                        <a:lnSpc>
                          <a:spcPct val="87000"/>
                        </a:lnSpc>
                        <a:spcBef>
                          <a:spcPts val="0"/>
                        </a:spcBef>
                        <a:spcAft>
                          <a:spcPts val="0"/>
                        </a:spcAft>
                        <a:buClr>
                          <a:srgbClr val="000000"/>
                        </a:buClr>
                        <a:buFont typeface="Source Sans Pro"/>
                        <a:buNone/>
                      </a:pPr>
                      <a:r>
                        <a:rPr b="0" i="0" lang="en" sz="1600" u="none">
                          <a:solidFill>
                            <a:srgbClr val="000000"/>
                          </a:solidFill>
                          <a:latin typeface="Source Sans Pro"/>
                          <a:ea typeface="Source Sans Pro"/>
                          <a:cs typeface="Source Sans Pro"/>
                          <a:sym typeface="Source Sans Pro"/>
                        </a:rPr>
                        <a:t>X</a:t>
                      </a:r>
                      <a:endParaRPr/>
                    </a:p>
                  </a:txBody>
                  <a:tcPr marT="85975"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5D6D2"/>
                    </a:solidFill>
                  </a:tcPr>
                </a:tc>
              </a:tr>
              <a:tr h="358600">
                <a:tc>
                  <a:txBody>
                    <a:bodyPr/>
                    <a:lstStyle/>
                    <a:p>
                      <a:pPr indent="0" lvl="0" marL="0" marR="0" rtl="0" algn="l">
                        <a:lnSpc>
                          <a:spcPct val="87000"/>
                        </a:lnSpc>
                        <a:spcBef>
                          <a:spcPts val="0"/>
                        </a:spcBef>
                        <a:spcAft>
                          <a:spcPts val="0"/>
                        </a:spcAft>
                        <a:buClr>
                          <a:srgbClr val="000000"/>
                        </a:buClr>
                        <a:buFont typeface="Source Sans Pro"/>
                        <a:buNone/>
                      </a:pPr>
                      <a:r>
                        <a:rPr b="0" i="0" lang="en" sz="1600" u="none">
                          <a:solidFill>
                            <a:srgbClr val="000000"/>
                          </a:solidFill>
                          <a:latin typeface="Source Sans Pro"/>
                          <a:ea typeface="Source Sans Pro"/>
                          <a:cs typeface="Source Sans Pro"/>
                          <a:sym typeface="Source Sans Pro"/>
                        </a:rPr>
                        <a:t>Distracted</a:t>
                      </a:r>
                      <a:endParaRPr/>
                    </a:p>
                  </a:txBody>
                  <a:tcPr marT="85975"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EBEBEA"/>
                    </a:solidFill>
                  </a:tcPr>
                </a:tc>
                <a:tc>
                  <a:txBody>
                    <a:bodyPr/>
                    <a:lstStyle/>
                    <a:p>
                      <a:pPr indent="0" lvl="0" marL="0" marR="0" rtl="0" algn="ctr">
                        <a:lnSpc>
                          <a:spcPct val="87000"/>
                        </a:lnSpc>
                        <a:spcBef>
                          <a:spcPts val="0"/>
                        </a:spcBef>
                        <a:spcAft>
                          <a:spcPts val="0"/>
                        </a:spcAft>
                        <a:buClr>
                          <a:srgbClr val="000000"/>
                        </a:buClr>
                        <a:buFont typeface="Source Sans Pro"/>
                        <a:buNone/>
                      </a:pPr>
                      <a:r>
                        <a:rPr b="0" i="0" lang="en" sz="1600" u="none">
                          <a:solidFill>
                            <a:srgbClr val="000000"/>
                          </a:solidFill>
                          <a:latin typeface="Source Sans Pro"/>
                          <a:ea typeface="Source Sans Pro"/>
                          <a:cs typeface="Source Sans Pro"/>
                          <a:sym typeface="Source Sans Pro"/>
                        </a:rPr>
                        <a:t>X</a:t>
                      </a:r>
                      <a:endParaRPr/>
                    </a:p>
                  </a:txBody>
                  <a:tcPr marT="85975"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EBEBEA"/>
                    </a:solidFill>
                  </a:tcPr>
                </a:tc>
                <a:tc>
                  <a:txBody>
                    <a:bodyPr/>
                    <a:lstStyle/>
                    <a:p>
                      <a:pPr indent="0" lvl="0" marL="0" marR="0" rtl="0" algn="ctr">
                        <a:lnSpc>
                          <a:spcPct val="87000"/>
                        </a:lnSpc>
                        <a:spcBef>
                          <a:spcPts val="0"/>
                        </a:spcBef>
                        <a:spcAft>
                          <a:spcPts val="0"/>
                        </a:spcAft>
                        <a:buClr>
                          <a:srgbClr val="000000"/>
                        </a:buClr>
                        <a:buFont typeface="Source Sans Pro"/>
                        <a:buNone/>
                      </a:pPr>
                      <a:r>
                        <a:rPr b="0" i="0" lang="en" sz="1600" u="none">
                          <a:solidFill>
                            <a:srgbClr val="000000"/>
                          </a:solidFill>
                          <a:latin typeface="Source Sans Pro"/>
                          <a:ea typeface="Source Sans Pro"/>
                          <a:cs typeface="Source Sans Pro"/>
                          <a:sym typeface="Source Sans Pro"/>
                        </a:rPr>
                        <a:t>X</a:t>
                      </a:r>
                      <a:endParaRPr/>
                    </a:p>
                  </a:txBody>
                  <a:tcPr marT="85975"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EBEBEA"/>
                    </a:solidFill>
                  </a:tcPr>
                </a:tc>
              </a:tr>
              <a:tr h="358600">
                <a:tc>
                  <a:txBody>
                    <a:bodyPr/>
                    <a:lstStyle/>
                    <a:p>
                      <a:pPr indent="0" lvl="0" marL="0" marR="0" rtl="0" algn="l">
                        <a:lnSpc>
                          <a:spcPct val="87000"/>
                        </a:lnSpc>
                        <a:spcBef>
                          <a:spcPts val="0"/>
                        </a:spcBef>
                        <a:spcAft>
                          <a:spcPts val="0"/>
                        </a:spcAft>
                        <a:buClr>
                          <a:srgbClr val="000000"/>
                        </a:buClr>
                        <a:buFont typeface="Source Sans Pro"/>
                        <a:buNone/>
                      </a:pPr>
                      <a:r>
                        <a:rPr b="0" i="0" lang="en" sz="1600" u="none">
                          <a:solidFill>
                            <a:srgbClr val="000000"/>
                          </a:solidFill>
                          <a:latin typeface="Source Sans Pro"/>
                          <a:ea typeface="Source Sans Pro"/>
                          <a:cs typeface="Source Sans Pro"/>
                          <a:sym typeface="Source Sans Pro"/>
                        </a:rPr>
                        <a:t>Restless</a:t>
                      </a:r>
                      <a:endParaRPr/>
                    </a:p>
                  </a:txBody>
                  <a:tcPr marT="85975"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5D6D2"/>
                    </a:solidFill>
                  </a:tcPr>
                </a:tc>
                <a:tc>
                  <a:txBody>
                    <a:bodyPr/>
                    <a:lstStyle/>
                    <a:p>
                      <a:pPr indent="0" lvl="0" marL="0" marR="0" rtl="0" algn="ctr">
                        <a:lnSpc>
                          <a:spcPct val="87000"/>
                        </a:lnSpc>
                        <a:spcBef>
                          <a:spcPts val="0"/>
                        </a:spcBef>
                        <a:spcAft>
                          <a:spcPts val="0"/>
                        </a:spcAft>
                        <a:buClr>
                          <a:srgbClr val="000000"/>
                        </a:buClr>
                        <a:buFont typeface="Source Sans Pro"/>
                        <a:buNone/>
                      </a:pPr>
                      <a:r>
                        <a:rPr b="0" i="0" lang="en" sz="1600" u="none">
                          <a:solidFill>
                            <a:srgbClr val="000000"/>
                          </a:solidFill>
                          <a:latin typeface="Source Sans Pro"/>
                          <a:ea typeface="Source Sans Pro"/>
                          <a:cs typeface="Source Sans Pro"/>
                          <a:sym typeface="Source Sans Pro"/>
                        </a:rPr>
                        <a:t>X</a:t>
                      </a:r>
                      <a:endParaRPr/>
                    </a:p>
                  </a:txBody>
                  <a:tcPr marT="85975"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5D6D2"/>
                    </a:solidFill>
                  </a:tcPr>
                </a:tc>
                <a:tc>
                  <a:txBody>
                    <a:bodyPr/>
                    <a:lstStyle/>
                    <a:p>
                      <a:pPr indent="0" lvl="0" marL="0" marR="0" rtl="0" algn="ctr">
                        <a:lnSpc>
                          <a:spcPct val="87000"/>
                        </a:lnSpc>
                        <a:spcBef>
                          <a:spcPts val="0"/>
                        </a:spcBef>
                        <a:spcAft>
                          <a:spcPts val="0"/>
                        </a:spcAft>
                        <a:buClr>
                          <a:srgbClr val="000000"/>
                        </a:buClr>
                        <a:buFont typeface="Source Sans Pro"/>
                        <a:buNone/>
                      </a:pPr>
                      <a:r>
                        <a:rPr b="0" i="0" lang="en" sz="1600" u="none">
                          <a:solidFill>
                            <a:srgbClr val="000000"/>
                          </a:solidFill>
                          <a:latin typeface="Source Sans Pro"/>
                          <a:ea typeface="Source Sans Pro"/>
                          <a:cs typeface="Source Sans Pro"/>
                          <a:sym typeface="Source Sans Pro"/>
                        </a:rPr>
                        <a:t>X</a:t>
                      </a:r>
                      <a:endParaRPr/>
                    </a:p>
                  </a:txBody>
                  <a:tcPr marT="85975"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5D6D2"/>
                    </a:solidFill>
                  </a:tcPr>
                </a:tc>
              </a:tr>
              <a:tr h="358600">
                <a:tc>
                  <a:txBody>
                    <a:bodyPr/>
                    <a:lstStyle/>
                    <a:p>
                      <a:pPr indent="0" lvl="0" marL="0" marR="0" rtl="0" algn="l">
                        <a:lnSpc>
                          <a:spcPct val="87000"/>
                        </a:lnSpc>
                        <a:spcBef>
                          <a:spcPts val="0"/>
                        </a:spcBef>
                        <a:spcAft>
                          <a:spcPts val="0"/>
                        </a:spcAft>
                        <a:buClr>
                          <a:srgbClr val="000000"/>
                        </a:buClr>
                        <a:buFont typeface="Source Sans Pro"/>
                        <a:buNone/>
                      </a:pPr>
                      <a:r>
                        <a:rPr b="0" i="0" lang="en" sz="1600" u="none">
                          <a:solidFill>
                            <a:srgbClr val="000000"/>
                          </a:solidFill>
                          <a:latin typeface="Source Sans Pro"/>
                          <a:ea typeface="Source Sans Pro"/>
                          <a:cs typeface="Source Sans Pro"/>
                          <a:sym typeface="Source Sans Pro"/>
                        </a:rPr>
                        <a:t>Impatient</a:t>
                      </a:r>
                      <a:endParaRPr/>
                    </a:p>
                  </a:txBody>
                  <a:tcPr marT="85975"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EBEBEA"/>
                    </a:solidFill>
                  </a:tcPr>
                </a:tc>
                <a:tc>
                  <a:txBody>
                    <a:bodyPr/>
                    <a:lstStyle/>
                    <a:p>
                      <a:pPr indent="0" lvl="0" marL="0" marR="0" rtl="0" algn="ctr">
                        <a:lnSpc>
                          <a:spcPct val="87000"/>
                        </a:lnSpc>
                        <a:spcBef>
                          <a:spcPts val="0"/>
                        </a:spcBef>
                        <a:spcAft>
                          <a:spcPts val="0"/>
                        </a:spcAft>
                        <a:buClr>
                          <a:srgbClr val="000000"/>
                        </a:buClr>
                        <a:buFont typeface="Source Sans Pro"/>
                        <a:buNone/>
                      </a:pPr>
                      <a:r>
                        <a:rPr b="0" i="0" lang="en" sz="1600" u="none">
                          <a:solidFill>
                            <a:srgbClr val="000000"/>
                          </a:solidFill>
                          <a:latin typeface="Source Sans Pro"/>
                          <a:ea typeface="Source Sans Pro"/>
                          <a:cs typeface="Source Sans Pro"/>
                          <a:sym typeface="Source Sans Pro"/>
                        </a:rPr>
                        <a:t>X</a:t>
                      </a:r>
                      <a:endParaRPr/>
                    </a:p>
                  </a:txBody>
                  <a:tcPr marT="85975"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EBEBEA"/>
                    </a:solidFill>
                  </a:tcPr>
                </a:tc>
                <a:tc>
                  <a:txBody>
                    <a:bodyPr/>
                    <a:lstStyle/>
                    <a:p>
                      <a:pPr indent="0" lvl="0" marL="0" marR="0" rtl="0" algn="ctr">
                        <a:lnSpc>
                          <a:spcPct val="87000"/>
                        </a:lnSpc>
                        <a:spcBef>
                          <a:spcPts val="0"/>
                        </a:spcBef>
                        <a:spcAft>
                          <a:spcPts val="0"/>
                        </a:spcAft>
                        <a:buClr>
                          <a:srgbClr val="000000"/>
                        </a:buClr>
                        <a:buFont typeface="Source Sans Pro"/>
                        <a:buNone/>
                      </a:pPr>
                      <a:r>
                        <a:rPr b="0" i="0" lang="en" sz="1600" u="none">
                          <a:solidFill>
                            <a:srgbClr val="000000"/>
                          </a:solidFill>
                          <a:latin typeface="Source Sans Pro"/>
                          <a:ea typeface="Source Sans Pro"/>
                          <a:cs typeface="Source Sans Pro"/>
                          <a:sym typeface="Source Sans Pro"/>
                        </a:rPr>
                        <a:t>X</a:t>
                      </a:r>
                      <a:endParaRPr/>
                    </a:p>
                  </a:txBody>
                  <a:tcPr marT="85975"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EBEBEA"/>
                    </a:solidFill>
                  </a:tcPr>
                </a:tc>
              </a:tr>
              <a:tr h="358600">
                <a:tc>
                  <a:txBody>
                    <a:bodyPr/>
                    <a:lstStyle/>
                    <a:p>
                      <a:pPr indent="0" lvl="0" marL="0" marR="0" rtl="0" algn="l">
                        <a:lnSpc>
                          <a:spcPct val="87000"/>
                        </a:lnSpc>
                        <a:spcBef>
                          <a:spcPts val="0"/>
                        </a:spcBef>
                        <a:spcAft>
                          <a:spcPts val="0"/>
                        </a:spcAft>
                        <a:buClr>
                          <a:srgbClr val="000000"/>
                        </a:buClr>
                        <a:buFont typeface="Source Sans Pro"/>
                        <a:buNone/>
                      </a:pPr>
                      <a:r>
                        <a:rPr b="0" i="0" lang="en" sz="1600" u="none">
                          <a:solidFill>
                            <a:srgbClr val="000000"/>
                          </a:solidFill>
                          <a:latin typeface="Source Sans Pro"/>
                          <a:ea typeface="Source Sans Pro"/>
                          <a:cs typeface="Source Sans Pro"/>
                          <a:sym typeface="Source Sans Pro"/>
                        </a:rPr>
                        <a:t>Impulsive</a:t>
                      </a:r>
                      <a:endParaRPr/>
                    </a:p>
                  </a:txBody>
                  <a:tcPr marT="85975"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5D6D2"/>
                    </a:solidFill>
                  </a:tcPr>
                </a:tc>
                <a:tc>
                  <a:txBody>
                    <a:bodyPr/>
                    <a:lstStyle/>
                    <a:p>
                      <a:pPr indent="0" lvl="0" marL="0" marR="0" rtl="0" algn="ctr">
                        <a:lnSpc>
                          <a:spcPct val="87000"/>
                        </a:lnSpc>
                        <a:spcBef>
                          <a:spcPts val="0"/>
                        </a:spcBef>
                        <a:spcAft>
                          <a:spcPts val="0"/>
                        </a:spcAft>
                        <a:buClr>
                          <a:srgbClr val="000000"/>
                        </a:buClr>
                        <a:buFont typeface="Source Sans Pro"/>
                        <a:buNone/>
                      </a:pPr>
                      <a:r>
                        <a:rPr b="0" i="0" lang="en" sz="1600" u="none">
                          <a:solidFill>
                            <a:srgbClr val="000000"/>
                          </a:solidFill>
                          <a:latin typeface="Source Sans Pro"/>
                          <a:ea typeface="Source Sans Pro"/>
                          <a:cs typeface="Source Sans Pro"/>
                          <a:sym typeface="Source Sans Pro"/>
                        </a:rPr>
                        <a:t>X</a:t>
                      </a:r>
                      <a:endParaRPr/>
                    </a:p>
                  </a:txBody>
                  <a:tcPr marT="85975"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5D6D2"/>
                    </a:solidFill>
                  </a:tcPr>
                </a:tc>
                <a:tc>
                  <a:txBody>
                    <a:bodyPr/>
                    <a:lstStyle/>
                    <a:p>
                      <a:pPr indent="0" lvl="0" marL="0" marR="0" rtl="0" algn="ctr">
                        <a:lnSpc>
                          <a:spcPct val="87000"/>
                        </a:lnSpc>
                        <a:spcBef>
                          <a:spcPts val="0"/>
                        </a:spcBef>
                        <a:spcAft>
                          <a:spcPts val="0"/>
                        </a:spcAft>
                        <a:buClr>
                          <a:srgbClr val="000000"/>
                        </a:buClr>
                        <a:buFont typeface="Source Sans Pro"/>
                        <a:buNone/>
                      </a:pPr>
                      <a:r>
                        <a:rPr b="0" i="0" lang="en" sz="1600" u="none">
                          <a:solidFill>
                            <a:srgbClr val="000000"/>
                          </a:solidFill>
                          <a:latin typeface="Source Sans Pro"/>
                          <a:ea typeface="Source Sans Pro"/>
                          <a:cs typeface="Source Sans Pro"/>
                          <a:sym typeface="Source Sans Pro"/>
                        </a:rPr>
                        <a:t>X</a:t>
                      </a:r>
                      <a:endParaRPr/>
                    </a:p>
                  </a:txBody>
                  <a:tcPr marT="85975"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5D6D2"/>
                    </a:solidFill>
                  </a:tcPr>
                </a:tc>
              </a:tr>
              <a:tr h="358600">
                <a:tc>
                  <a:txBody>
                    <a:bodyPr/>
                    <a:lstStyle/>
                    <a:p>
                      <a:pPr indent="0" lvl="0" marL="0" marR="0" rtl="0" algn="l">
                        <a:lnSpc>
                          <a:spcPct val="87000"/>
                        </a:lnSpc>
                        <a:spcBef>
                          <a:spcPts val="0"/>
                        </a:spcBef>
                        <a:spcAft>
                          <a:spcPts val="0"/>
                        </a:spcAft>
                        <a:buClr>
                          <a:srgbClr val="000000"/>
                        </a:buClr>
                        <a:buFont typeface="Source Sans Pro"/>
                        <a:buNone/>
                      </a:pPr>
                      <a:r>
                        <a:rPr b="0" i="0" lang="en" sz="1600" u="none">
                          <a:solidFill>
                            <a:srgbClr val="000000"/>
                          </a:solidFill>
                          <a:latin typeface="Source Sans Pro"/>
                          <a:ea typeface="Source Sans Pro"/>
                          <a:cs typeface="Source Sans Pro"/>
                          <a:sym typeface="Source Sans Pro"/>
                        </a:rPr>
                        <a:t>Limited sense of future</a:t>
                      </a:r>
                      <a:endParaRPr/>
                    </a:p>
                  </a:txBody>
                  <a:tcPr marT="85975"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EBEBEA"/>
                    </a:solidFill>
                  </a:tcPr>
                </a:tc>
                <a:tc>
                  <a:txBody>
                    <a:bodyPr/>
                    <a:lstStyle/>
                    <a:p>
                      <a:pPr indent="0" lvl="0" marL="0" marR="0" rtl="0" algn="ctr">
                        <a:lnSpc>
                          <a:spcPct val="87000"/>
                        </a:lnSpc>
                        <a:spcBef>
                          <a:spcPts val="0"/>
                        </a:spcBef>
                        <a:spcAft>
                          <a:spcPts val="0"/>
                        </a:spcAft>
                        <a:buClr>
                          <a:srgbClr val="000000"/>
                        </a:buClr>
                        <a:buFont typeface="Source Sans Pro"/>
                        <a:buNone/>
                      </a:pPr>
                      <a:r>
                        <a:rPr b="0" i="0" lang="en" sz="1600" u="none">
                          <a:solidFill>
                            <a:srgbClr val="000000"/>
                          </a:solidFill>
                          <a:latin typeface="Source Sans Pro"/>
                          <a:ea typeface="Source Sans Pro"/>
                          <a:cs typeface="Source Sans Pro"/>
                          <a:sym typeface="Source Sans Pro"/>
                        </a:rPr>
                        <a:t>X</a:t>
                      </a:r>
                      <a:endParaRPr/>
                    </a:p>
                  </a:txBody>
                  <a:tcPr marT="85975"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EBEBEA"/>
                    </a:solidFill>
                  </a:tcPr>
                </a:tc>
                <a:tc>
                  <a:txBody>
                    <a:bodyPr/>
                    <a:lstStyle/>
                    <a:p>
                      <a:pPr indent="0" lvl="0" marL="0" marR="0" rtl="0" algn="ctr">
                        <a:lnSpc>
                          <a:spcPct val="87000"/>
                        </a:lnSpc>
                        <a:spcBef>
                          <a:spcPts val="0"/>
                        </a:spcBef>
                        <a:spcAft>
                          <a:spcPts val="0"/>
                        </a:spcAft>
                        <a:buClr>
                          <a:srgbClr val="000000"/>
                        </a:buClr>
                        <a:buFont typeface="Source Sans Pro"/>
                        <a:buNone/>
                      </a:pPr>
                      <a:r>
                        <a:rPr b="0" i="0" lang="en" sz="1600" u="none">
                          <a:solidFill>
                            <a:srgbClr val="000000"/>
                          </a:solidFill>
                          <a:latin typeface="Source Sans Pro"/>
                          <a:ea typeface="Source Sans Pro"/>
                          <a:cs typeface="Source Sans Pro"/>
                          <a:sym typeface="Source Sans Pro"/>
                        </a:rPr>
                        <a:t>X</a:t>
                      </a:r>
                      <a:endParaRPr/>
                    </a:p>
                  </a:txBody>
                  <a:tcPr marT="85975"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EBEBEA"/>
                    </a:solidFill>
                  </a:tcPr>
                </a:tc>
              </a:tr>
              <a:tr h="358600">
                <a:tc>
                  <a:txBody>
                    <a:bodyPr/>
                    <a:lstStyle/>
                    <a:p>
                      <a:pPr indent="0" lvl="0" marL="0" marR="0" rtl="0" algn="l">
                        <a:lnSpc>
                          <a:spcPct val="87000"/>
                        </a:lnSpc>
                        <a:spcBef>
                          <a:spcPts val="0"/>
                        </a:spcBef>
                        <a:spcAft>
                          <a:spcPts val="0"/>
                        </a:spcAft>
                        <a:buClr>
                          <a:srgbClr val="000000"/>
                        </a:buClr>
                        <a:buFont typeface="Source Sans Pro"/>
                        <a:buNone/>
                      </a:pPr>
                      <a:r>
                        <a:rPr b="0" i="0" lang="en" sz="1600" u="none">
                          <a:solidFill>
                            <a:srgbClr val="000000"/>
                          </a:solidFill>
                          <a:latin typeface="Source Sans Pro"/>
                          <a:ea typeface="Source Sans Pro"/>
                          <a:cs typeface="Source Sans Pro"/>
                          <a:sym typeface="Source Sans Pro"/>
                        </a:rPr>
                        <a:t>Difficulty Concentrating</a:t>
                      </a:r>
                      <a:endParaRPr/>
                    </a:p>
                  </a:txBody>
                  <a:tcPr marT="85975"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5D6D2"/>
                    </a:solidFill>
                  </a:tcPr>
                </a:tc>
                <a:tc>
                  <a:txBody>
                    <a:bodyPr/>
                    <a:lstStyle/>
                    <a:p>
                      <a:pPr indent="0" lvl="0" marL="0" marR="0" rtl="0" algn="ctr">
                        <a:lnSpc>
                          <a:spcPct val="87000"/>
                        </a:lnSpc>
                        <a:spcBef>
                          <a:spcPts val="0"/>
                        </a:spcBef>
                        <a:spcAft>
                          <a:spcPts val="0"/>
                        </a:spcAft>
                        <a:buClr>
                          <a:srgbClr val="000000"/>
                        </a:buClr>
                        <a:buFont typeface="Source Sans Pro"/>
                        <a:buNone/>
                      </a:pPr>
                      <a:r>
                        <a:rPr b="0" i="0" lang="en" sz="1600" u="none">
                          <a:solidFill>
                            <a:srgbClr val="000000"/>
                          </a:solidFill>
                          <a:latin typeface="Source Sans Pro"/>
                          <a:ea typeface="Source Sans Pro"/>
                          <a:cs typeface="Source Sans Pro"/>
                          <a:sym typeface="Source Sans Pro"/>
                        </a:rPr>
                        <a:t>X</a:t>
                      </a:r>
                      <a:endParaRPr/>
                    </a:p>
                  </a:txBody>
                  <a:tcPr marT="85975"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5D6D2"/>
                    </a:solidFill>
                  </a:tcPr>
                </a:tc>
                <a:tc>
                  <a:txBody>
                    <a:bodyPr/>
                    <a:lstStyle/>
                    <a:p>
                      <a:pPr indent="0" lvl="0" marL="0" marR="0" rtl="0" algn="ctr">
                        <a:lnSpc>
                          <a:spcPct val="87000"/>
                        </a:lnSpc>
                        <a:spcBef>
                          <a:spcPts val="0"/>
                        </a:spcBef>
                        <a:spcAft>
                          <a:spcPts val="0"/>
                        </a:spcAft>
                        <a:buClr>
                          <a:srgbClr val="000000"/>
                        </a:buClr>
                        <a:buFont typeface="Source Sans Pro"/>
                        <a:buNone/>
                      </a:pPr>
                      <a:r>
                        <a:rPr b="0" i="0" lang="en" sz="1600" u="none">
                          <a:solidFill>
                            <a:srgbClr val="000000"/>
                          </a:solidFill>
                          <a:latin typeface="Source Sans Pro"/>
                          <a:ea typeface="Source Sans Pro"/>
                          <a:cs typeface="Source Sans Pro"/>
                          <a:sym typeface="Source Sans Pro"/>
                        </a:rPr>
                        <a:t>X</a:t>
                      </a:r>
                      <a:endParaRPr/>
                    </a:p>
                  </a:txBody>
                  <a:tcPr marT="85975"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5D6D2"/>
                    </a:solidFill>
                  </a:tcPr>
                </a:tc>
              </a:tr>
            </a:tbl>
          </a:graphicData>
        </a:graphic>
      </p:graphicFrame>
      <p:sp>
        <p:nvSpPr>
          <p:cNvPr id="144" name="Google Shape;144;p25"/>
          <p:cNvSpPr txBox="1"/>
          <p:nvPr/>
        </p:nvSpPr>
        <p:spPr>
          <a:xfrm rot="-5400000">
            <a:off x="6376900" y="2433900"/>
            <a:ext cx="5051700" cy="275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t>TLC Children of Trauma &amp; </a:t>
            </a:r>
            <a:r>
              <a:rPr lang="en"/>
              <a:t>Resilience</a:t>
            </a:r>
            <a:r>
              <a:rPr lang="en"/>
              <a:t> Presentation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6"/>
          <p:cNvSpPr txBox="1"/>
          <p:nvPr/>
        </p:nvSpPr>
        <p:spPr>
          <a:xfrm>
            <a:off x="483525" y="133250"/>
            <a:ext cx="7556400" cy="870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727A60"/>
              </a:buClr>
              <a:buFont typeface="Source Sans Pro"/>
              <a:buNone/>
            </a:pPr>
            <a:r>
              <a:rPr b="1" lang="en" sz="3600">
                <a:solidFill>
                  <a:srgbClr val="FFFFFF"/>
                </a:solidFill>
                <a:latin typeface="Source Sans Pro"/>
                <a:ea typeface="Source Sans Pro"/>
                <a:cs typeface="Source Sans Pro"/>
                <a:sym typeface="Source Sans Pro"/>
              </a:rPr>
              <a:t>Trauma Focused</a:t>
            </a:r>
            <a:r>
              <a:rPr b="1" i="0" lang="en" sz="3600" u="none">
                <a:solidFill>
                  <a:srgbClr val="FFFFFF"/>
                </a:solidFill>
                <a:latin typeface="Source Sans Pro"/>
                <a:ea typeface="Source Sans Pro"/>
                <a:cs typeface="Source Sans Pro"/>
                <a:sym typeface="Source Sans Pro"/>
              </a:rPr>
              <a:t> Mandate</a:t>
            </a:r>
            <a:endParaRPr>
              <a:solidFill>
                <a:srgbClr val="FFFFFF"/>
              </a:solidFill>
            </a:endParaRPr>
          </a:p>
        </p:txBody>
      </p:sp>
      <p:sp>
        <p:nvSpPr>
          <p:cNvPr id="150" name="Google Shape;150;p26"/>
          <p:cNvSpPr txBox="1"/>
          <p:nvPr/>
        </p:nvSpPr>
        <p:spPr>
          <a:xfrm>
            <a:off x="483525" y="759000"/>
            <a:ext cx="3657600" cy="4140300"/>
          </a:xfrm>
          <a:prstGeom prst="rect">
            <a:avLst/>
          </a:prstGeom>
          <a:noFill/>
          <a:ln>
            <a:noFill/>
          </a:ln>
        </p:spPr>
        <p:txBody>
          <a:bodyPr anchorCtr="0" anchor="t" bIns="45000" lIns="90000" spcFirstLastPara="1" rIns="90000" wrap="square" tIns="45000">
            <a:noAutofit/>
          </a:bodyPr>
          <a:lstStyle/>
          <a:p>
            <a:pPr indent="-228600" lvl="0" marL="228600" marR="0" rtl="0" algn="l">
              <a:lnSpc>
                <a:spcPct val="100000"/>
              </a:lnSpc>
              <a:spcBef>
                <a:spcPts val="1000"/>
              </a:spcBef>
              <a:spcAft>
                <a:spcPts val="0"/>
              </a:spcAft>
              <a:buClr>
                <a:srgbClr val="595959"/>
              </a:buClr>
              <a:buFont typeface="Source Sans Pro"/>
              <a:buNone/>
            </a:pPr>
            <a:r>
              <a:rPr b="0" i="0" lang="en" sz="1900" u="none">
                <a:solidFill>
                  <a:srgbClr val="595959"/>
                </a:solidFill>
                <a:latin typeface="Source Sans Pro"/>
                <a:ea typeface="Source Sans Pro"/>
                <a:cs typeface="Source Sans Pro"/>
                <a:sym typeface="Source Sans Pro"/>
              </a:rPr>
              <a:t>	The primary dictate of trauma informed care is:	</a:t>
            </a:r>
            <a:endParaRPr sz="1900"/>
          </a:p>
          <a:p>
            <a:pPr indent="-228600" lvl="0" marL="228600" marR="0" rtl="0" algn="l">
              <a:lnSpc>
                <a:spcPct val="100000"/>
              </a:lnSpc>
              <a:spcBef>
                <a:spcPts val="3400"/>
              </a:spcBef>
              <a:spcAft>
                <a:spcPts val="0"/>
              </a:spcAft>
              <a:buClr>
                <a:srgbClr val="595959"/>
              </a:buClr>
              <a:buFont typeface="Source Sans Pro"/>
              <a:buNone/>
            </a:pPr>
            <a:r>
              <a:rPr b="1" i="0" lang="en" sz="1900" u="none">
                <a:solidFill>
                  <a:srgbClr val="595959"/>
                </a:solidFill>
                <a:latin typeface="Source Sans Pro"/>
                <a:ea typeface="Source Sans Pro"/>
                <a:cs typeface="Source Sans Pro"/>
                <a:sym typeface="Source Sans Pro"/>
              </a:rPr>
              <a:t>		“Do No Harm”</a:t>
            </a:r>
            <a:endParaRPr sz="1900"/>
          </a:p>
          <a:p>
            <a:pPr indent="-228600" lvl="0" marL="228600" marR="0" rtl="0" algn="l">
              <a:lnSpc>
                <a:spcPct val="100000"/>
              </a:lnSpc>
              <a:spcBef>
                <a:spcPts val="3400"/>
              </a:spcBef>
              <a:spcAft>
                <a:spcPts val="0"/>
              </a:spcAft>
              <a:buClr>
                <a:srgbClr val="595959"/>
              </a:buClr>
              <a:buFont typeface="Source Sans Pro"/>
              <a:buNone/>
            </a:pPr>
            <a:r>
              <a:rPr b="0" i="0" lang="en" sz="1900" u="none">
                <a:solidFill>
                  <a:srgbClr val="595959"/>
                </a:solidFill>
                <a:latin typeface="Source Sans Pro"/>
                <a:ea typeface="Source Sans Pro"/>
                <a:cs typeface="Source Sans Pro"/>
                <a:sym typeface="Source Sans Pro"/>
              </a:rPr>
              <a:t>	</a:t>
            </a:r>
            <a:r>
              <a:rPr b="0" i="1" lang="en" sz="1900" u="none">
                <a:solidFill>
                  <a:srgbClr val="595959"/>
                </a:solidFill>
                <a:latin typeface="Source Sans Pro"/>
                <a:ea typeface="Source Sans Pro"/>
                <a:cs typeface="Source Sans Pro"/>
                <a:sym typeface="Source Sans Pro"/>
              </a:rPr>
              <a:t>If you don’t think what I think, feel what I feel, experience what I experience, and see what I see when I look at myself, others, and the world around me, how can you possibly know what is best for me?</a:t>
            </a:r>
            <a:endParaRPr sz="1900"/>
          </a:p>
        </p:txBody>
      </p:sp>
      <p:pic>
        <p:nvPicPr>
          <p:cNvPr descr="pexels-photo-boy looking down.jpg" id="151" name="Google Shape;151;p26"/>
          <p:cNvPicPr preferRelativeResize="0"/>
          <p:nvPr/>
        </p:nvPicPr>
        <p:blipFill>
          <a:blip r:embed="rId3">
            <a:alphaModFix/>
          </a:blip>
          <a:stretch>
            <a:fillRect/>
          </a:stretch>
        </p:blipFill>
        <p:spPr>
          <a:xfrm>
            <a:off x="4344325" y="1155650"/>
            <a:ext cx="4647277" cy="3096974"/>
          </a:xfrm>
          <a:prstGeom prst="rect">
            <a:avLst/>
          </a:prstGeom>
          <a:noFill/>
          <a:ln>
            <a:noFill/>
          </a:ln>
        </p:spPr>
      </p:pic>
      <p:sp>
        <p:nvSpPr>
          <p:cNvPr id="152" name="Google Shape;152;p26"/>
          <p:cNvSpPr txBox="1"/>
          <p:nvPr/>
        </p:nvSpPr>
        <p:spPr>
          <a:xfrm>
            <a:off x="3883875" y="4615925"/>
            <a:ext cx="5051700" cy="275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t>TLC Children of Trauma &amp; Resilience Presentation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7"/>
          <p:cNvSpPr/>
          <p:nvPr/>
        </p:nvSpPr>
        <p:spPr>
          <a:xfrm>
            <a:off x="-619300" y="1245175"/>
            <a:ext cx="10233000" cy="30000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7"/>
          <p:cNvSpPr txBox="1"/>
          <p:nvPr/>
        </p:nvSpPr>
        <p:spPr>
          <a:xfrm>
            <a:off x="617250" y="1146500"/>
            <a:ext cx="7909500" cy="3000000"/>
          </a:xfrm>
          <a:prstGeom prst="rect">
            <a:avLst/>
          </a:prstGeom>
          <a:noFill/>
          <a:ln>
            <a:noFill/>
          </a:ln>
        </p:spPr>
        <p:txBody>
          <a:bodyPr anchorCtr="0" anchor="ctr" bIns="91425" lIns="91425" spcFirstLastPara="1" rIns="91425" wrap="square" tIns="91425">
            <a:noAutofit/>
          </a:bodyPr>
          <a:lstStyle/>
          <a:p>
            <a:pPr indent="-228600" lvl="0" marL="228600" rtl="0" algn="ctr">
              <a:spcBef>
                <a:spcPts val="0"/>
              </a:spcBef>
              <a:spcAft>
                <a:spcPts val="0"/>
              </a:spcAft>
              <a:buNone/>
            </a:pPr>
            <a:r>
              <a:rPr lang="en" sz="4000">
                <a:solidFill>
                  <a:schemeClr val="dk2"/>
                </a:solidFill>
                <a:latin typeface="Source Sans Pro"/>
                <a:ea typeface="Source Sans Pro"/>
                <a:cs typeface="Source Sans Pro"/>
                <a:sym typeface="Source Sans Pro"/>
              </a:rPr>
              <a:t>Trauma is a </a:t>
            </a:r>
            <a:br>
              <a:rPr lang="en" sz="4000">
                <a:solidFill>
                  <a:schemeClr val="dk2"/>
                </a:solidFill>
                <a:latin typeface="Source Sans Pro"/>
                <a:ea typeface="Source Sans Pro"/>
                <a:cs typeface="Source Sans Pro"/>
                <a:sym typeface="Source Sans Pro"/>
              </a:rPr>
            </a:br>
            <a:r>
              <a:rPr b="1" lang="en" sz="4000">
                <a:solidFill>
                  <a:schemeClr val="dk2"/>
                </a:solidFill>
                <a:latin typeface="Source Sans Pro"/>
                <a:ea typeface="Source Sans Pro"/>
                <a:cs typeface="Source Sans Pro"/>
                <a:sym typeface="Source Sans Pro"/>
              </a:rPr>
              <a:t>sensory experience</a:t>
            </a:r>
            <a:br>
              <a:rPr b="1" lang="en" sz="4000">
                <a:solidFill>
                  <a:schemeClr val="dk2"/>
                </a:solidFill>
                <a:latin typeface="Source Sans Pro"/>
                <a:ea typeface="Source Sans Pro"/>
                <a:cs typeface="Source Sans Pro"/>
                <a:sym typeface="Source Sans Pro"/>
              </a:rPr>
            </a:br>
            <a:r>
              <a:rPr lang="en" sz="4000">
                <a:solidFill>
                  <a:schemeClr val="dk2"/>
                </a:solidFill>
                <a:latin typeface="Source Sans Pro"/>
                <a:ea typeface="Source Sans Pro"/>
                <a:cs typeface="Source Sans Pro"/>
                <a:sym typeface="Source Sans Pro"/>
              </a:rPr>
              <a:t>because of what happens to the brain and memory during trauma.</a:t>
            </a:r>
            <a:endParaRPr>
              <a:solidFill>
                <a:schemeClr val="dk1"/>
              </a:solidFill>
            </a:endParaRPr>
          </a:p>
        </p:txBody>
      </p:sp>
      <p:sp>
        <p:nvSpPr>
          <p:cNvPr id="159" name="Google Shape;159;p27"/>
          <p:cNvSpPr txBox="1"/>
          <p:nvPr/>
        </p:nvSpPr>
        <p:spPr>
          <a:xfrm>
            <a:off x="3883875" y="4615925"/>
            <a:ext cx="5051700" cy="275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t>TLC Children of Trauma &amp; Resilience Presentation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8"/>
          <p:cNvSpPr txBox="1"/>
          <p:nvPr/>
        </p:nvSpPr>
        <p:spPr>
          <a:xfrm>
            <a:off x="405975" y="82700"/>
            <a:ext cx="7556400" cy="870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727A60"/>
              </a:buClr>
              <a:buFont typeface="Source Sans Pro"/>
              <a:buNone/>
            </a:pPr>
            <a:r>
              <a:rPr b="1" i="0" lang="en" sz="3600" u="none">
                <a:solidFill>
                  <a:srgbClr val="FFFFFF"/>
                </a:solidFill>
                <a:latin typeface="Source Sans Pro"/>
                <a:ea typeface="Source Sans Pro"/>
                <a:cs typeface="Source Sans Pro"/>
                <a:sym typeface="Source Sans Pro"/>
              </a:rPr>
              <a:t>Functions of the Brain</a:t>
            </a:r>
            <a:endParaRPr>
              <a:solidFill>
                <a:srgbClr val="FFFFFF"/>
              </a:solidFill>
            </a:endParaRPr>
          </a:p>
        </p:txBody>
      </p:sp>
      <p:graphicFrame>
        <p:nvGraphicFramePr>
          <p:cNvPr id="165" name="Google Shape;165;p28"/>
          <p:cNvGraphicFramePr/>
          <p:nvPr/>
        </p:nvGraphicFramePr>
        <p:xfrm>
          <a:off x="398788" y="690837"/>
          <a:ext cx="3000000" cy="3000000"/>
        </p:xfrm>
        <a:graphic>
          <a:graphicData uri="http://schemas.openxmlformats.org/drawingml/2006/table">
            <a:tbl>
              <a:tblPr>
                <a:noFill/>
                <a:tableStyleId>{617B8935-5F6F-493B-BAF2-DA95F8E904FE}</a:tableStyleId>
              </a:tblPr>
              <a:tblGrid>
                <a:gridCol w="3784600"/>
                <a:gridCol w="3786175"/>
              </a:tblGrid>
              <a:tr h="371475">
                <a:tc>
                  <a:txBody>
                    <a:bodyPr/>
                    <a:lstStyle/>
                    <a:p>
                      <a:pPr indent="0" lvl="0" marL="0" marR="0" rtl="0" algn="l">
                        <a:lnSpc>
                          <a:spcPct val="87000"/>
                        </a:lnSpc>
                        <a:spcBef>
                          <a:spcPts val="0"/>
                        </a:spcBef>
                        <a:spcAft>
                          <a:spcPts val="0"/>
                        </a:spcAft>
                        <a:buClr>
                          <a:srgbClr val="FFFFFF"/>
                        </a:buClr>
                        <a:buFont typeface="Source Sans Pro"/>
                        <a:buNone/>
                      </a:pPr>
                      <a:r>
                        <a:rPr b="0" i="0" lang="en" sz="1800" u="none" cap="none" strike="noStrike">
                          <a:solidFill>
                            <a:srgbClr val="FFFFFF"/>
                          </a:solidFill>
                          <a:latin typeface="Source Sans Pro"/>
                          <a:ea typeface="Source Sans Pro"/>
                          <a:cs typeface="Source Sans Pro"/>
                          <a:sym typeface="Source Sans Pro"/>
                        </a:rPr>
                        <a:t>Right Brain (Sensory)</a:t>
                      </a:r>
                      <a:endParaRPr/>
                    </a:p>
                  </a:txBody>
                  <a:tcPr marT="91050"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727A60"/>
                    </a:solidFill>
                  </a:tcPr>
                </a:tc>
                <a:tc>
                  <a:txBody>
                    <a:bodyPr/>
                    <a:lstStyle/>
                    <a:p>
                      <a:pPr indent="0" lvl="0" marL="0" marR="0" rtl="0" algn="l">
                        <a:lnSpc>
                          <a:spcPct val="87000"/>
                        </a:lnSpc>
                        <a:spcBef>
                          <a:spcPts val="0"/>
                        </a:spcBef>
                        <a:spcAft>
                          <a:spcPts val="0"/>
                        </a:spcAft>
                        <a:buClr>
                          <a:srgbClr val="FFFFFF"/>
                        </a:buClr>
                        <a:buFont typeface="Source Sans Pro"/>
                        <a:buNone/>
                      </a:pPr>
                      <a:r>
                        <a:rPr b="0" i="0" lang="en" sz="1800" u="none" cap="none" strike="noStrike">
                          <a:solidFill>
                            <a:srgbClr val="FFFFFF"/>
                          </a:solidFill>
                          <a:latin typeface="Source Sans Pro"/>
                          <a:ea typeface="Source Sans Pro"/>
                          <a:cs typeface="Source Sans Pro"/>
                          <a:sym typeface="Source Sans Pro"/>
                        </a:rPr>
                        <a:t>Left Brain (Thinking)</a:t>
                      </a:r>
                      <a:endParaRPr/>
                    </a:p>
                  </a:txBody>
                  <a:tcPr marT="91050"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727A60"/>
                    </a:solidFill>
                  </a:tcPr>
                </a:tc>
              </a:tr>
              <a:tr h="371475">
                <a:tc>
                  <a:txBody>
                    <a:bodyPr/>
                    <a:lstStyle/>
                    <a:p>
                      <a:pPr indent="0" lvl="0" marL="0" marR="0" rtl="0" algn="l">
                        <a:lnSpc>
                          <a:spcPct val="87000"/>
                        </a:lnSpc>
                        <a:spcBef>
                          <a:spcPts val="0"/>
                        </a:spcBef>
                        <a:spcAft>
                          <a:spcPts val="0"/>
                        </a:spcAft>
                        <a:buClr>
                          <a:srgbClr val="000000"/>
                        </a:buClr>
                        <a:buFont typeface="Source Sans Pro"/>
                        <a:buNone/>
                      </a:pPr>
                      <a:r>
                        <a:rPr b="0" i="0" lang="en" sz="1800" u="none" cap="none" strike="noStrike">
                          <a:solidFill>
                            <a:srgbClr val="000000"/>
                          </a:solidFill>
                          <a:latin typeface="Source Sans Pro"/>
                          <a:ea typeface="Source Sans Pro"/>
                          <a:cs typeface="Source Sans Pro"/>
                          <a:sym typeface="Source Sans Pro"/>
                        </a:rPr>
                        <a:t>Senses</a:t>
                      </a:r>
                      <a:endParaRPr/>
                    </a:p>
                  </a:txBody>
                  <a:tcPr marT="91050"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5D6D2"/>
                    </a:solidFill>
                  </a:tcPr>
                </a:tc>
                <a:tc>
                  <a:txBody>
                    <a:bodyPr/>
                    <a:lstStyle/>
                    <a:p>
                      <a:pPr indent="0" lvl="0" marL="0" marR="0" rtl="0" algn="l">
                        <a:lnSpc>
                          <a:spcPct val="87000"/>
                        </a:lnSpc>
                        <a:spcBef>
                          <a:spcPts val="0"/>
                        </a:spcBef>
                        <a:spcAft>
                          <a:spcPts val="0"/>
                        </a:spcAft>
                        <a:buClr>
                          <a:srgbClr val="000000"/>
                        </a:buClr>
                        <a:buFont typeface="Source Sans Pro"/>
                        <a:buNone/>
                      </a:pPr>
                      <a:r>
                        <a:rPr b="0" i="0" lang="en" sz="1800" u="none" cap="none" strike="noStrike">
                          <a:solidFill>
                            <a:srgbClr val="000000"/>
                          </a:solidFill>
                          <a:latin typeface="Source Sans Pro"/>
                          <a:ea typeface="Source Sans Pro"/>
                          <a:cs typeface="Source Sans Pro"/>
                          <a:sym typeface="Source Sans Pro"/>
                        </a:rPr>
                        <a:t>Language</a:t>
                      </a:r>
                      <a:endParaRPr/>
                    </a:p>
                  </a:txBody>
                  <a:tcPr marT="91050"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5D6D2"/>
                    </a:solidFill>
                  </a:tcPr>
                </a:tc>
              </a:tr>
              <a:tr h="371475">
                <a:tc>
                  <a:txBody>
                    <a:bodyPr/>
                    <a:lstStyle/>
                    <a:p>
                      <a:pPr indent="0" lvl="0" marL="0" marR="0" rtl="0" algn="l">
                        <a:lnSpc>
                          <a:spcPct val="87000"/>
                        </a:lnSpc>
                        <a:spcBef>
                          <a:spcPts val="0"/>
                        </a:spcBef>
                        <a:spcAft>
                          <a:spcPts val="0"/>
                        </a:spcAft>
                        <a:buClr>
                          <a:srgbClr val="000000"/>
                        </a:buClr>
                        <a:buFont typeface="Source Sans Pro"/>
                        <a:buNone/>
                      </a:pPr>
                      <a:r>
                        <a:rPr b="0" i="0" lang="en" sz="1800" u="none" cap="none" strike="noStrike">
                          <a:solidFill>
                            <a:srgbClr val="000000"/>
                          </a:solidFill>
                          <a:latin typeface="Source Sans Pro"/>
                          <a:ea typeface="Source Sans Pro"/>
                          <a:cs typeface="Source Sans Pro"/>
                          <a:sym typeface="Source Sans Pro"/>
                        </a:rPr>
                        <a:t>Memory</a:t>
                      </a:r>
                      <a:endParaRPr/>
                    </a:p>
                  </a:txBody>
                  <a:tcPr marT="91050"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EBEBEA"/>
                    </a:solidFill>
                  </a:tcPr>
                </a:tc>
                <a:tc>
                  <a:txBody>
                    <a:bodyPr/>
                    <a:lstStyle/>
                    <a:p>
                      <a:pPr indent="0" lvl="0" marL="0" marR="0" rtl="0" algn="l">
                        <a:lnSpc>
                          <a:spcPct val="87000"/>
                        </a:lnSpc>
                        <a:spcBef>
                          <a:spcPts val="0"/>
                        </a:spcBef>
                        <a:spcAft>
                          <a:spcPts val="0"/>
                        </a:spcAft>
                        <a:buClr>
                          <a:srgbClr val="000000"/>
                        </a:buClr>
                        <a:buFont typeface="Source Sans Pro"/>
                        <a:buNone/>
                      </a:pPr>
                      <a:r>
                        <a:rPr b="0" i="0" lang="en" sz="1800" u="none" cap="none" strike="noStrike">
                          <a:solidFill>
                            <a:srgbClr val="000000"/>
                          </a:solidFill>
                          <a:latin typeface="Source Sans Pro"/>
                          <a:ea typeface="Source Sans Pro"/>
                          <a:cs typeface="Source Sans Pro"/>
                          <a:sym typeface="Source Sans Pro"/>
                        </a:rPr>
                        <a:t>Reasoning</a:t>
                      </a:r>
                      <a:endParaRPr/>
                    </a:p>
                  </a:txBody>
                  <a:tcPr marT="91050"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EBEBEA"/>
                    </a:solidFill>
                  </a:tcPr>
                </a:tc>
              </a:tr>
              <a:tr h="371475">
                <a:tc>
                  <a:txBody>
                    <a:bodyPr/>
                    <a:lstStyle/>
                    <a:p>
                      <a:pPr indent="0" lvl="0" marL="0" marR="0" rtl="0" algn="l">
                        <a:lnSpc>
                          <a:spcPct val="87000"/>
                        </a:lnSpc>
                        <a:spcBef>
                          <a:spcPts val="0"/>
                        </a:spcBef>
                        <a:spcAft>
                          <a:spcPts val="0"/>
                        </a:spcAft>
                        <a:buClr>
                          <a:srgbClr val="000000"/>
                        </a:buClr>
                        <a:buFont typeface="Source Sans Pro"/>
                        <a:buNone/>
                      </a:pPr>
                      <a:r>
                        <a:rPr b="0" i="0" lang="en" sz="1800" u="none" cap="none" strike="noStrike">
                          <a:solidFill>
                            <a:srgbClr val="000000"/>
                          </a:solidFill>
                          <a:latin typeface="Source Sans Pro"/>
                          <a:ea typeface="Source Sans Pro"/>
                          <a:cs typeface="Source Sans Pro"/>
                          <a:sym typeface="Source Sans Pro"/>
                        </a:rPr>
                        <a:t>Affect</a:t>
                      </a:r>
                      <a:endParaRPr/>
                    </a:p>
                  </a:txBody>
                  <a:tcPr marT="91050"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5D6D2"/>
                    </a:solidFill>
                  </a:tcPr>
                </a:tc>
                <a:tc>
                  <a:txBody>
                    <a:bodyPr/>
                    <a:lstStyle/>
                    <a:p>
                      <a:pPr indent="0" lvl="0" marL="0" marR="0" rtl="0" algn="l">
                        <a:lnSpc>
                          <a:spcPct val="87000"/>
                        </a:lnSpc>
                        <a:spcBef>
                          <a:spcPts val="0"/>
                        </a:spcBef>
                        <a:spcAft>
                          <a:spcPts val="0"/>
                        </a:spcAft>
                        <a:buClr>
                          <a:srgbClr val="000000"/>
                        </a:buClr>
                        <a:buFont typeface="Source Sans Pro"/>
                        <a:buNone/>
                      </a:pPr>
                      <a:r>
                        <a:rPr b="0" i="0" lang="en" sz="1800" u="none" cap="none" strike="noStrike">
                          <a:solidFill>
                            <a:srgbClr val="000000"/>
                          </a:solidFill>
                          <a:latin typeface="Source Sans Pro"/>
                          <a:ea typeface="Source Sans Pro"/>
                          <a:cs typeface="Source Sans Pro"/>
                          <a:sym typeface="Source Sans Pro"/>
                        </a:rPr>
                        <a:t>Thinking</a:t>
                      </a:r>
                      <a:endParaRPr/>
                    </a:p>
                  </a:txBody>
                  <a:tcPr marT="91050"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5D6D2"/>
                    </a:solidFill>
                  </a:tcPr>
                </a:tc>
              </a:tr>
              <a:tr h="371475">
                <a:tc>
                  <a:txBody>
                    <a:bodyPr/>
                    <a:lstStyle/>
                    <a:p>
                      <a:pPr indent="0" lvl="0" marL="0" marR="0" rtl="0" algn="l">
                        <a:lnSpc>
                          <a:spcPct val="87000"/>
                        </a:lnSpc>
                        <a:spcBef>
                          <a:spcPts val="0"/>
                        </a:spcBef>
                        <a:spcAft>
                          <a:spcPts val="0"/>
                        </a:spcAft>
                        <a:buClr>
                          <a:srgbClr val="000000"/>
                        </a:buClr>
                        <a:buFont typeface="Source Sans Pro"/>
                        <a:buNone/>
                      </a:pPr>
                      <a:r>
                        <a:rPr b="0" i="0" lang="en" sz="1800" u="none" cap="none" strike="noStrike">
                          <a:solidFill>
                            <a:srgbClr val="000000"/>
                          </a:solidFill>
                          <a:latin typeface="Source Sans Pro"/>
                          <a:ea typeface="Source Sans Pro"/>
                          <a:cs typeface="Source Sans Pro"/>
                          <a:sym typeface="Source Sans Pro"/>
                        </a:rPr>
                        <a:t>Emotional Regulation</a:t>
                      </a:r>
                      <a:endParaRPr/>
                    </a:p>
                  </a:txBody>
                  <a:tcPr marT="91050"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EBEBEA"/>
                    </a:solidFill>
                  </a:tcPr>
                </a:tc>
                <a:tc>
                  <a:txBody>
                    <a:bodyPr/>
                    <a:lstStyle/>
                    <a:p>
                      <a:pPr indent="0" lvl="0" marL="0" marR="0" rtl="0" algn="l">
                        <a:lnSpc>
                          <a:spcPct val="87000"/>
                        </a:lnSpc>
                        <a:spcBef>
                          <a:spcPts val="0"/>
                        </a:spcBef>
                        <a:spcAft>
                          <a:spcPts val="0"/>
                        </a:spcAft>
                        <a:buClr>
                          <a:srgbClr val="000000"/>
                        </a:buClr>
                        <a:buFont typeface="Source Sans Pro"/>
                        <a:buNone/>
                      </a:pPr>
                      <a:r>
                        <a:rPr b="0" i="0" lang="en" sz="1800" u="none" cap="none" strike="noStrike">
                          <a:solidFill>
                            <a:srgbClr val="000000"/>
                          </a:solidFill>
                          <a:latin typeface="Source Sans Pro"/>
                          <a:ea typeface="Source Sans Pro"/>
                          <a:cs typeface="Source Sans Pro"/>
                          <a:sym typeface="Source Sans Pro"/>
                        </a:rPr>
                        <a:t>Understanding/Processing</a:t>
                      </a:r>
                      <a:endParaRPr/>
                    </a:p>
                  </a:txBody>
                  <a:tcPr marT="91050" marB="45725" marR="91450" marL="914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EBEBEA"/>
                    </a:solidFill>
                  </a:tcPr>
                </a:tc>
              </a:tr>
            </a:tbl>
          </a:graphicData>
        </a:graphic>
      </p:graphicFrame>
      <p:pic>
        <p:nvPicPr>
          <p:cNvPr id="166" name="Google Shape;166;p28"/>
          <p:cNvPicPr preferRelativeResize="0"/>
          <p:nvPr/>
        </p:nvPicPr>
        <p:blipFill rotWithShape="1">
          <a:blip r:embed="rId3">
            <a:alphaModFix/>
          </a:blip>
          <a:srcRect b="0" l="-76884" r="-76858" t="0"/>
          <a:stretch/>
        </p:blipFill>
        <p:spPr>
          <a:xfrm>
            <a:off x="399525" y="2959350"/>
            <a:ext cx="7569300" cy="1965300"/>
          </a:xfrm>
          <a:prstGeom prst="rect">
            <a:avLst/>
          </a:prstGeom>
          <a:noFill/>
          <a:ln>
            <a:noFill/>
          </a:ln>
        </p:spPr>
      </p:pic>
      <p:sp>
        <p:nvSpPr>
          <p:cNvPr id="167" name="Google Shape;167;p28"/>
          <p:cNvSpPr txBox="1"/>
          <p:nvPr/>
        </p:nvSpPr>
        <p:spPr>
          <a:xfrm>
            <a:off x="109112" y="5638950"/>
            <a:ext cx="7853400" cy="501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Font typeface="Source Sans Pro"/>
              <a:buNone/>
            </a:pPr>
            <a:r>
              <a:rPr b="0" i="0" lang="en" sz="1800" u="none">
                <a:solidFill>
                  <a:srgbClr val="000000"/>
                </a:solidFill>
                <a:latin typeface="Source Sans Pro"/>
                <a:ea typeface="Source Sans Pro"/>
                <a:cs typeface="Source Sans Pro"/>
                <a:sym typeface="Source Sans Pro"/>
              </a:rPr>
              <a:t>©2014 Starr Commonwealth.  Not to be reproduced or distributed without prior written consent from Starr Commonwealth</a:t>
            </a:r>
            <a:endParaRPr/>
          </a:p>
        </p:txBody>
      </p:sp>
      <p:sp>
        <p:nvSpPr>
          <p:cNvPr id="168" name="Google Shape;168;p28"/>
          <p:cNvSpPr txBox="1"/>
          <p:nvPr/>
        </p:nvSpPr>
        <p:spPr>
          <a:xfrm>
            <a:off x="3923250" y="4648950"/>
            <a:ext cx="5051700" cy="275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t>TLC Children of Trauma Presentation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9"/>
          <p:cNvSpPr/>
          <p:nvPr/>
        </p:nvSpPr>
        <p:spPr>
          <a:xfrm>
            <a:off x="-323075" y="1267200"/>
            <a:ext cx="9681000" cy="34248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9"/>
          <p:cNvSpPr txBox="1"/>
          <p:nvPr/>
        </p:nvSpPr>
        <p:spPr>
          <a:xfrm>
            <a:off x="498475" y="397200"/>
            <a:ext cx="7556400" cy="870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727A60"/>
              </a:buClr>
              <a:buFont typeface="Source Sans Pro"/>
              <a:buNone/>
            </a:pPr>
            <a:r>
              <a:rPr b="1" i="0" lang="en" sz="3600" u="none">
                <a:solidFill>
                  <a:srgbClr val="FFFFFF"/>
                </a:solidFill>
                <a:latin typeface="Source Sans Pro"/>
                <a:ea typeface="Source Sans Pro"/>
                <a:cs typeface="Source Sans Pro"/>
                <a:sym typeface="Source Sans Pro"/>
              </a:rPr>
              <a:t>Left Brain and Right Brain</a:t>
            </a:r>
            <a:endParaRPr>
              <a:solidFill>
                <a:srgbClr val="FFFFFF"/>
              </a:solidFill>
            </a:endParaRPr>
          </a:p>
        </p:txBody>
      </p:sp>
      <p:sp>
        <p:nvSpPr>
          <p:cNvPr id="175" name="Google Shape;175;p29"/>
          <p:cNvSpPr txBox="1"/>
          <p:nvPr/>
        </p:nvSpPr>
        <p:spPr>
          <a:xfrm>
            <a:off x="498475" y="1375387"/>
            <a:ext cx="3657600" cy="4140300"/>
          </a:xfrm>
          <a:prstGeom prst="rect">
            <a:avLst/>
          </a:prstGeom>
          <a:noFill/>
          <a:ln>
            <a:noFill/>
          </a:ln>
        </p:spPr>
        <p:txBody>
          <a:bodyPr anchorCtr="0" anchor="t" bIns="45000" lIns="90000" spcFirstLastPara="1" rIns="90000" wrap="square" tIns="45000">
            <a:noAutofit/>
          </a:bodyPr>
          <a:lstStyle/>
          <a:p>
            <a:pPr indent="-228600" lvl="0" marL="228600" marR="0" rtl="0" algn="l">
              <a:lnSpc>
                <a:spcPct val="100000"/>
              </a:lnSpc>
              <a:spcBef>
                <a:spcPts val="0"/>
              </a:spcBef>
              <a:spcAft>
                <a:spcPts val="0"/>
              </a:spcAft>
              <a:buClr>
                <a:srgbClr val="595959"/>
              </a:buClr>
              <a:buFont typeface="Source Sans Pro"/>
              <a:buNone/>
            </a:pPr>
            <a:r>
              <a:rPr b="0" i="0" lang="en" sz="2200" u="none">
                <a:solidFill>
                  <a:srgbClr val="595959"/>
                </a:solidFill>
                <a:latin typeface="Source Sans Pro"/>
                <a:ea typeface="Source Sans Pro"/>
                <a:cs typeface="Source Sans Pro"/>
                <a:sym typeface="Source Sans Pro"/>
              </a:rPr>
              <a:t>Both brain hemispheres are affected.</a:t>
            </a:r>
            <a:endParaRPr sz="2200"/>
          </a:p>
          <a:p>
            <a:pPr indent="-228600" lvl="0" marL="228600" marR="0" rtl="0" algn="l">
              <a:lnSpc>
                <a:spcPct val="100000"/>
              </a:lnSpc>
              <a:spcBef>
                <a:spcPts val="3400"/>
              </a:spcBef>
              <a:spcAft>
                <a:spcPts val="0"/>
              </a:spcAft>
              <a:buClr>
                <a:srgbClr val="595959"/>
              </a:buClr>
              <a:buFont typeface="Source Sans Pro"/>
              <a:buNone/>
            </a:pPr>
            <a:r>
              <a:rPr b="0" i="0" lang="en" sz="2200" u="none">
                <a:solidFill>
                  <a:srgbClr val="595959"/>
                </a:solidFill>
                <a:latin typeface="Source Sans Pro"/>
                <a:ea typeface="Source Sans Pro"/>
                <a:cs typeface="Source Sans Pro"/>
                <a:sym typeface="Source Sans Pro"/>
              </a:rPr>
              <a:t>The first thing that happens is that the left and right brain don’t integrate and work together – There is no cooperation between the two hemispheres.</a:t>
            </a:r>
            <a:endParaRPr sz="2200"/>
          </a:p>
        </p:txBody>
      </p:sp>
      <p:pic>
        <p:nvPicPr>
          <p:cNvPr id="176" name="Google Shape;176;p29"/>
          <p:cNvPicPr preferRelativeResize="0"/>
          <p:nvPr/>
        </p:nvPicPr>
        <p:blipFill rotWithShape="1">
          <a:blip r:embed="rId3">
            <a:alphaModFix/>
          </a:blip>
          <a:srcRect b="-28202" l="0" r="0" t="-28218"/>
          <a:stretch/>
        </p:blipFill>
        <p:spPr>
          <a:xfrm>
            <a:off x="4397275" y="989687"/>
            <a:ext cx="3657600" cy="4140300"/>
          </a:xfrm>
          <a:prstGeom prst="rect">
            <a:avLst/>
          </a:prstGeom>
          <a:noFill/>
          <a:ln>
            <a:noFill/>
          </a:ln>
        </p:spPr>
      </p:pic>
      <p:sp>
        <p:nvSpPr>
          <p:cNvPr id="177" name="Google Shape;177;p29"/>
          <p:cNvSpPr txBox="1"/>
          <p:nvPr/>
        </p:nvSpPr>
        <p:spPr>
          <a:xfrm>
            <a:off x="3897000" y="4692000"/>
            <a:ext cx="5051700" cy="275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t>TLC Children of Trauma Presentation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0"/>
          <p:cNvSpPr txBox="1"/>
          <p:nvPr/>
        </p:nvSpPr>
        <p:spPr>
          <a:xfrm>
            <a:off x="590975" y="101200"/>
            <a:ext cx="7556400" cy="870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727A60"/>
              </a:buClr>
              <a:buFont typeface="Source Sans Pro"/>
              <a:buNone/>
            </a:pPr>
            <a:r>
              <a:rPr b="1" i="0" lang="en" sz="3600" u="none">
                <a:solidFill>
                  <a:srgbClr val="FFFFFF"/>
                </a:solidFill>
                <a:latin typeface="Source Sans Pro"/>
                <a:ea typeface="Source Sans Pro"/>
                <a:cs typeface="Source Sans Pro"/>
                <a:sym typeface="Source Sans Pro"/>
              </a:rPr>
              <a:t>How Trauma Impacts Left Brain</a:t>
            </a:r>
            <a:endParaRPr>
              <a:solidFill>
                <a:srgbClr val="FFFFFF"/>
              </a:solidFill>
            </a:endParaRPr>
          </a:p>
        </p:txBody>
      </p:sp>
      <p:sp>
        <p:nvSpPr>
          <p:cNvPr id="183" name="Google Shape;183;p30"/>
          <p:cNvSpPr txBox="1"/>
          <p:nvPr/>
        </p:nvSpPr>
        <p:spPr>
          <a:xfrm>
            <a:off x="4699024" y="819700"/>
            <a:ext cx="4248300" cy="3979800"/>
          </a:xfrm>
          <a:prstGeom prst="rect">
            <a:avLst/>
          </a:prstGeom>
          <a:noFill/>
          <a:ln>
            <a:noFill/>
          </a:ln>
        </p:spPr>
        <p:txBody>
          <a:bodyPr anchorCtr="0" anchor="t" bIns="45000" lIns="90000" spcFirstLastPara="1" rIns="90000" wrap="square" tIns="45000">
            <a:noAutofit/>
          </a:bodyPr>
          <a:lstStyle/>
          <a:p>
            <a:pPr indent="-355600" lvl="0" marL="457200" marR="0" rtl="0" algn="l">
              <a:lnSpc>
                <a:spcPct val="115000"/>
              </a:lnSpc>
              <a:spcBef>
                <a:spcPts val="0"/>
              </a:spcBef>
              <a:spcAft>
                <a:spcPts val="0"/>
              </a:spcAft>
              <a:buClr>
                <a:srgbClr val="595959"/>
              </a:buClr>
              <a:buSzPts val="2000"/>
              <a:buFont typeface="Calibri"/>
              <a:buChar char="●"/>
            </a:pPr>
            <a:r>
              <a:rPr i="0" lang="en" sz="2000" u="none">
                <a:solidFill>
                  <a:srgbClr val="595959"/>
                </a:solidFill>
                <a:latin typeface="Calibri"/>
                <a:ea typeface="Calibri"/>
                <a:cs typeface="Calibri"/>
                <a:sym typeface="Calibri"/>
              </a:rPr>
              <a:t>No language.</a:t>
            </a:r>
            <a:endParaRPr sz="2000">
              <a:latin typeface="Calibri"/>
              <a:ea typeface="Calibri"/>
              <a:cs typeface="Calibri"/>
              <a:sym typeface="Calibri"/>
            </a:endParaRPr>
          </a:p>
          <a:p>
            <a:pPr indent="-355600" lvl="0" marL="457200" marR="0" rtl="0" algn="l">
              <a:lnSpc>
                <a:spcPct val="115000"/>
              </a:lnSpc>
              <a:spcBef>
                <a:spcPts val="1000"/>
              </a:spcBef>
              <a:spcAft>
                <a:spcPts val="0"/>
              </a:spcAft>
              <a:buClr>
                <a:srgbClr val="595959"/>
              </a:buClr>
              <a:buSzPts val="2000"/>
              <a:buFont typeface="Calibri"/>
              <a:buChar char="●"/>
            </a:pPr>
            <a:r>
              <a:rPr i="0" lang="en" sz="2000" u="none">
                <a:solidFill>
                  <a:srgbClr val="595959"/>
                </a:solidFill>
                <a:latin typeface="Calibri"/>
                <a:ea typeface="Calibri"/>
                <a:cs typeface="Calibri"/>
                <a:sym typeface="Calibri"/>
              </a:rPr>
              <a:t>No reasoning skills.</a:t>
            </a:r>
            <a:endParaRPr sz="2000">
              <a:latin typeface="Calibri"/>
              <a:ea typeface="Calibri"/>
              <a:cs typeface="Calibri"/>
              <a:sym typeface="Calibri"/>
            </a:endParaRPr>
          </a:p>
          <a:p>
            <a:pPr indent="-355600" lvl="0" marL="457200" marR="0" rtl="0" algn="l">
              <a:lnSpc>
                <a:spcPct val="115000"/>
              </a:lnSpc>
              <a:spcBef>
                <a:spcPts val="1000"/>
              </a:spcBef>
              <a:spcAft>
                <a:spcPts val="0"/>
              </a:spcAft>
              <a:buClr>
                <a:srgbClr val="595959"/>
              </a:buClr>
              <a:buSzPts val="2000"/>
              <a:buFont typeface="Calibri"/>
              <a:buChar char="●"/>
            </a:pPr>
            <a:r>
              <a:rPr i="0" lang="en" sz="2000" u="none">
                <a:solidFill>
                  <a:srgbClr val="595959"/>
                </a:solidFill>
                <a:latin typeface="Calibri"/>
                <a:ea typeface="Calibri"/>
                <a:cs typeface="Calibri"/>
                <a:sym typeface="Calibri"/>
              </a:rPr>
              <a:t>Unable to make sense out of what happened.</a:t>
            </a:r>
            <a:endParaRPr sz="2000">
              <a:latin typeface="Calibri"/>
              <a:ea typeface="Calibri"/>
              <a:cs typeface="Calibri"/>
              <a:sym typeface="Calibri"/>
            </a:endParaRPr>
          </a:p>
          <a:p>
            <a:pPr indent="-355600" lvl="0" marL="457200" marR="0" rtl="0" algn="l">
              <a:lnSpc>
                <a:spcPct val="115000"/>
              </a:lnSpc>
              <a:spcBef>
                <a:spcPts val="1000"/>
              </a:spcBef>
              <a:spcAft>
                <a:spcPts val="0"/>
              </a:spcAft>
              <a:buClr>
                <a:srgbClr val="595959"/>
              </a:buClr>
              <a:buSzPts val="2000"/>
              <a:buFont typeface="Calibri"/>
              <a:buChar char="●"/>
            </a:pPr>
            <a:r>
              <a:rPr i="0" lang="en" sz="2000" u="none">
                <a:solidFill>
                  <a:srgbClr val="595959"/>
                </a:solidFill>
                <a:latin typeface="Calibri"/>
                <a:ea typeface="Calibri"/>
                <a:cs typeface="Calibri"/>
                <a:sym typeface="Calibri"/>
              </a:rPr>
              <a:t>The neurons in the Hippocampus are damaged significantly by the stress hormone release. </a:t>
            </a:r>
            <a:endParaRPr sz="2000">
              <a:latin typeface="Calibri"/>
              <a:ea typeface="Calibri"/>
              <a:cs typeface="Calibri"/>
              <a:sym typeface="Calibri"/>
            </a:endParaRPr>
          </a:p>
          <a:p>
            <a:pPr indent="-355600" lvl="0" marL="457200" marR="0" rtl="0" algn="l">
              <a:lnSpc>
                <a:spcPct val="115000"/>
              </a:lnSpc>
              <a:spcBef>
                <a:spcPts val="1000"/>
              </a:spcBef>
              <a:spcAft>
                <a:spcPts val="1000"/>
              </a:spcAft>
              <a:buClr>
                <a:srgbClr val="595959"/>
              </a:buClr>
              <a:buSzPts val="2000"/>
              <a:buFont typeface="Calibri"/>
              <a:buChar char="●"/>
            </a:pPr>
            <a:r>
              <a:rPr i="0" lang="en" sz="2000" u="none">
                <a:solidFill>
                  <a:srgbClr val="595959"/>
                </a:solidFill>
                <a:latin typeface="Calibri"/>
                <a:ea typeface="Calibri"/>
                <a:cs typeface="Calibri"/>
                <a:sym typeface="Calibri"/>
              </a:rPr>
              <a:t>Learning, processing, focusing is impaired.</a:t>
            </a:r>
            <a:endParaRPr sz="2000">
              <a:latin typeface="Calibri"/>
              <a:ea typeface="Calibri"/>
              <a:cs typeface="Calibri"/>
              <a:sym typeface="Calibri"/>
            </a:endParaRPr>
          </a:p>
        </p:txBody>
      </p:sp>
      <p:sp>
        <p:nvSpPr>
          <p:cNvPr id="184" name="Google Shape;184;p30"/>
          <p:cNvSpPr txBox="1"/>
          <p:nvPr/>
        </p:nvSpPr>
        <p:spPr>
          <a:xfrm>
            <a:off x="201612" y="6286500"/>
            <a:ext cx="7853400" cy="501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Font typeface="Source Sans Pro"/>
              <a:buNone/>
            </a:pPr>
            <a:r>
              <a:rPr b="0" i="0" lang="en" sz="1800" u="none">
                <a:solidFill>
                  <a:srgbClr val="000000"/>
                </a:solidFill>
                <a:latin typeface="Source Sans Pro"/>
                <a:ea typeface="Source Sans Pro"/>
                <a:cs typeface="Source Sans Pro"/>
                <a:sym typeface="Source Sans Pro"/>
              </a:rPr>
              <a:t>©2014 Starr Commonwealth.  Not to be reproduced or distributed without prior written consent from Starr Commonwealth</a:t>
            </a:r>
            <a:endParaRPr/>
          </a:p>
        </p:txBody>
      </p:sp>
      <p:pic>
        <p:nvPicPr>
          <p:cNvPr id="185" name="Google Shape;185;p30"/>
          <p:cNvPicPr preferRelativeResize="0"/>
          <p:nvPr/>
        </p:nvPicPr>
        <p:blipFill rotWithShape="1">
          <a:blip r:embed="rId3">
            <a:alphaModFix/>
          </a:blip>
          <a:srcRect b="0" l="0" r="0" t="0"/>
          <a:stretch/>
        </p:blipFill>
        <p:spPr>
          <a:xfrm>
            <a:off x="590975" y="971212"/>
            <a:ext cx="3657600" cy="3676800"/>
          </a:xfrm>
          <a:prstGeom prst="rect">
            <a:avLst/>
          </a:prstGeom>
          <a:noFill/>
          <a:ln>
            <a:noFill/>
          </a:ln>
        </p:spPr>
      </p:pic>
      <p:sp>
        <p:nvSpPr>
          <p:cNvPr id="186" name="Google Shape;186;p30"/>
          <p:cNvSpPr txBox="1"/>
          <p:nvPr/>
        </p:nvSpPr>
        <p:spPr>
          <a:xfrm>
            <a:off x="3883875" y="4615925"/>
            <a:ext cx="5051700" cy="275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t>TLC Children of Trauma Presentation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1"/>
          <p:cNvSpPr/>
          <p:nvPr/>
        </p:nvSpPr>
        <p:spPr>
          <a:xfrm>
            <a:off x="-336550" y="666200"/>
            <a:ext cx="9802200" cy="8700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1"/>
          <p:cNvSpPr txBox="1"/>
          <p:nvPr/>
        </p:nvSpPr>
        <p:spPr>
          <a:xfrm>
            <a:off x="498475" y="730250"/>
            <a:ext cx="7556400" cy="870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727A60"/>
              </a:buClr>
              <a:buFont typeface="Source Sans Pro"/>
              <a:buNone/>
            </a:pPr>
            <a:r>
              <a:rPr b="1" i="0" lang="en" sz="3600" u="none">
                <a:solidFill>
                  <a:srgbClr val="727A60"/>
                </a:solidFill>
                <a:latin typeface="Source Sans Pro"/>
                <a:ea typeface="Source Sans Pro"/>
                <a:cs typeface="Source Sans Pro"/>
                <a:sym typeface="Source Sans Pro"/>
              </a:rPr>
              <a:t>Experience becomes Biology</a:t>
            </a:r>
            <a:endParaRPr/>
          </a:p>
        </p:txBody>
      </p:sp>
      <p:sp>
        <p:nvSpPr>
          <p:cNvPr id="193" name="Google Shape;193;p31"/>
          <p:cNvSpPr txBox="1"/>
          <p:nvPr/>
        </p:nvSpPr>
        <p:spPr>
          <a:xfrm>
            <a:off x="236725" y="1600250"/>
            <a:ext cx="4594800" cy="45261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595959"/>
              </a:buClr>
              <a:buFont typeface="Source Sans Pro"/>
              <a:buNone/>
            </a:pPr>
            <a:r>
              <a:rPr b="0" i="0" lang="en" sz="3000" u="none">
                <a:solidFill>
                  <a:srgbClr val="595959"/>
                </a:solidFill>
                <a:latin typeface="Source Sans Pro"/>
                <a:ea typeface="Source Sans Pro"/>
                <a:cs typeface="Source Sans Pro"/>
                <a:sym typeface="Source Sans Pro"/>
              </a:rPr>
              <a:t>Though it may be difficult to believe, one traumatic event in any one’s life, especially a child’s, can alter both the structure and the chemistry of the brain.  </a:t>
            </a:r>
            <a:endParaRPr sz="1900"/>
          </a:p>
          <a:p>
            <a:pPr indent="0" lvl="0" marL="0" marR="0" rtl="0" algn="l">
              <a:lnSpc>
                <a:spcPct val="93000"/>
              </a:lnSpc>
              <a:spcBef>
                <a:spcPts val="1400"/>
              </a:spcBef>
              <a:spcAft>
                <a:spcPts val="0"/>
              </a:spcAft>
              <a:buNone/>
            </a:pPr>
            <a:r>
              <a:t/>
            </a:r>
            <a:endParaRPr b="0" i="0" sz="2500" u="none">
              <a:solidFill>
                <a:srgbClr val="595959"/>
              </a:solidFill>
              <a:latin typeface="Source Sans Pro"/>
              <a:ea typeface="Source Sans Pro"/>
              <a:cs typeface="Source Sans Pro"/>
              <a:sym typeface="Source Sans Pro"/>
            </a:endParaRPr>
          </a:p>
        </p:txBody>
      </p:sp>
      <p:pic>
        <p:nvPicPr>
          <p:cNvPr id="194" name="Google Shape;194;p31"/>
          <p:cNvPicPr preferRelativeResize="0"/>
          <p:nvPr/>
        </p:nvPicPr>
        <p:blipFill rotWithShape="1">
          <a:blip r:embed="rId3">
            <a:alphaModFix/>
          </a:blip>
          <a:srcRect b="-6752" l="0" r="0" t="-6741"/>
          <a:stretch/>
        </p:blipFill>
        <p:spPr>
          <a:xfrm>
            <a:off x="4886525" y="1600250"/>
            <a:ext cx="2884200" cy="3264900"/>
          </a:xfrm>
          <a:prstGeom prst="rect">
            <a:avLst/>
          </a:prstGeom>
          <a:noFill/>
          <a:ln>
            <a:noFill/>
          </a:ln>
        </p:spPr>
      </p:pic>
      <p:sp>
        <p:nvSpPr>
          <p:cNvPr id="195" name="Google Shape;195;p31"/>
          <p:cNvSpPr txBox="1"/>
          <p:nvPr/>
        </p:nvSpPr>
        <p:spPr>
          <a:xfrm>
            <a:off x="3883875" y="4615925"/>
            <a:ext cx="5051700" cy="275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t>TLC Children of Trauma &amp; Resilience Presentation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ctrTitle"/>
          </p:nvPr>
        </p:nvSpPr>
        <p:spPr>
          <a:xfrm>
            <a:off x="243725" y="-233275"/>
            <a:ext cx="8520600" cy="1139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200"/>
              <a:t>ACCESS TO PRESENTATION</a:t>
            </a:r>
            <a:endParaRPr sz="4200"/>
          </a:p>
        </p:txBody>
      </p:sp>
      <p:sp>
        <p:nvSpPr>
          <p:cNvPr id="64" name="Google Shape;64;p14"/>
          <p:cNvSpPr txBox="1"/>
          <p:nvPr>
            <p:ph idx="1" type="subTitle"/>
          </p:nvPr>
        </p:nvSpPr>
        <p:spPr>
          <a:xfrm>
            <a:off x="311700" y="4023775"/>
            <a:ext cx="8520600" cy="7926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2300">
                <a:solidFill>
                  <a:schemeClr val="lt1"/>
                </a:solidFill>
              </a:rPr>
              <a:t>www.REACHforTomorrowOhio.org/TIRF-Congregations.html</a:t>
            </a:r>
            <a:endParaRPr sz="2300">
              <a:solidFill>
                <a:schemeClr val="lt1"/>
              </a:solidFill>
            </a:endParaRPr>
          </a:p>
        </p:txBody>
      </p:sp>
      <p:pic>
        <p:nvPicPr>
          <p:cNvPr id="65" name="Google Shape;65;p14"/>
          <p:cNvPicPr preferRelativeResize="0"/>
          <p:nvPr/>
        </p:nvPicPr>
        <p:blipFill>
          <a:blip r:embed="rId3">
            <a:alphaModFix/>
          </a:blip>
          <a:stretch>
            <a:fillRect/>
          </a:stretch>
        </p:blipFill>
        <p:spPr>
          <a:xfrm>
            <a:off x="1101500" y="1079714"/>
            <a:ext cx="2132202" cy="2770775"/>
          </a:xfrm>
          <a:prstGeom prst="rect">
            <a:avLst/>
          </a:prstGeom>
          <a:noFill/>
          <a:ln>
            <a:noFill/>
          </a:ln>
        </p:spPr>
      </p:pic>
      <p:sp>
        <p:nvSpPr>
          <p:cNvPr id="66" name="Google Shape;66;p14"/>
          <p:cNvSpPr txBox="1"/>
          <p:nvPr/>
        </p:nvSpPr>
        <p:spPr>
          <a:xfrm>
            <a:off x="4010575" y="1824025"/>
            <a:ext cx="4135200" cy="15393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0"/>
              </a:spcAft>
              <a:buNone/>
            </a:pPr>
            <a:r>
              <a:rPr lang="en" sz="3000"/>
              <a:t>PASSWORD: </a:t>
            </a:r>
            <a:r>
              <a:rPr lang="en" sz="5800"/>
              <a:t>heretoheal</a:t>
            </a:r>
            <a:endParaRPr sz="5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2"/>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300">
                <a:solidFill>
                  <a:srgbClr val="FFFFFF"/>
                </a:solidFill>
              </a:rPr>
              <a:t>A</a:t>
            </a:r>
            <a:r>
              <a:rPr lang="en" sz="1300">
                <a:solidFill>
                  <a:srgbClr val="FFFFFF"/>
                </a:solidFill>
              </a:rPr>
              <a:t>DVERSE</a:t>
            </a:r>
            <a:r>
              <a:rPr lang="en" sz="4300">
                <a:solidFill>
                  <a:srgbClr val="FFFFFF"/>
                </a:solidFill>
              </a:rPr>
              <a:t> C</a:t>
            </a:r>
            <a:r>
              <a:rPr lang="en" sz="1300">
                <a:solidFill>
                  <a:srgbClr val="FFFFFF"/>
                </a:solidFill>
              </a:rPr>
              <a:t>HILDHOOD</a:t>
            </a:r>
            <a:r>
              <a:rPr lang="en" sz="4300">
                <a:solidFill>
                  <a:srgbClr val="FFFFFF"/>
                </a:solidFill>
              </a:rPr>
              <a:t> E</a:t>
            </a:r>
            <a:r>
              <a:rPr lang="en" sz="1300">
                <a:solidFill>
                  <a:srgbClr val="FFFFFF"/>
                </a:solidFill>
              </a:rPr>
              <a:t>XPERIENCES</a:t>
            </a:r>
            <a:r>
              <a:rPr lang="en" sz="4300">
                <a:solidFill>
                  <a:srgbClr val="FFFFFF"/>
                </a:solidFill>
              </a:rPr>
              <a:t> S</a:t>
            </a:r>
            <a:r>
              <a:rPr lang="en" sz="1300">
                <a:solidFill>
                  <a:srgbClr val="FFFFFF"/>
                </a:solidFill>
              </a:rPr>
              <a:t>TUDY</a:t>
            </a:r>
            <a:endParaRPr sz="1300">
              <a:solidFill>
                <a:srgbClr val="FFFFFF"/>
              </a:solidFill>
            </a:endParaRPr>
          </a:p>
        </p:txBody>
      </p:sp>
      <p:pic>
        <p:nvPicPr>
          <p:cNvPr id="201" name="Google Shape;201;p32"/>
          <p:cNvPicPr preferRelativeResize="0"/>
          <p:nvPr/>
        </p:nvPicPr>
        <p:blipFill rotWithShape="1">
          <a:blip r:embed="rId3">
            <a:alphaModFix/>
          </a:blip>
          <a:srcRect b="0" l="0" r="0" t="23728"/>
          <a:stretch/>
        </p:blipFill>
        <p:spPr>
          <a:xfrm>
            <a:off x="1796537" y="799775"/>
            <a:ext cx="5550925" cy="42337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3"/>
          <p:cNvSpPr txBox="1"/>
          <p:nvPr>
            <p:ph type="title"/>
          </p:nvPr>
        </p:nvSpPr>
        <p:spPr>
          <a:xfrm>
            <a:off x="371350" y="17122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6000">
                <a:solidFill>
                  <a:srgbClr val="FFFFFF"/>
                </a:solidFill>
              </a:rPr>
              <a:t>What color is your congregation?</a:t>
            </a:r>
            <a:endParaRPr sz="600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4"/>
          <p:cNvSpPr/>
          <p:nvPr/>
        </p:nvSpPr>
        <p:spPr>
          <a:xfrm>
            <a:off x="-296150" y="1218250"/>
            <a:ext cx="9694500" cy="33525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4"/>
          <p:cNvSpPr txBox="1"/>
          <p:nvPr/>
        </p:nvSpPr>
        <p:spPr>
          <a:xfrm>
            <a:off x="484187" y="106737"/>
            <a:ext cx="7556400" cy="8175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727A60"/>
              </a:buClr>
              <a:buFont typeface="Source Sans Pro"/>
              <a:buNone/>
            </a:pPr>
            <a:r>
              <a:rPr b="1" lang="en" sz="2800">
                <a:solidFill>
                  <a:srgbClr val="FFFFFF"/>
                </a:solidFill>
                <a:latin typeface="Source Sans Pro"/>
                <a:ea typeface="Source Sans Pro"/>
                <a:cs typeface="Source Sans Pro"/>
                <a:sym typeface="Source Sans Pro"/>
              </a:rPr>
              <a:t>RISK FACTORS OF BECOMING A VICTIM OF HUMAN TRAFFICKING</a:t>
            </a:r>
            <a:endParaRPr>
              <a:solidFill>
                <a:srgbClr val="FFFFFF"/>
              </a:solidFill>
            </a:endParaRPr>
          </a:p>
        </p:txBody>
      </p:sp>
      <p:sp>
        <p:nvSpPr>
          <p:cNvPr id="213" name="Google Shape;213;p34"/>
          <p:cNvSpPr txBox="1"/>
          <p:nvPr/>
        </p:nvSpPr>
        <p:spPr>
          <a:xfrm>
            <a:off x="484175" y="1319725"/>
            <a:ext cx="7556400" cy="3479700"/>
          </a:xfrm>
          <a:prstGeom prst="rect">
            <a:avLst/>
          </a:prstGeom>
          <a:noFill/>
          <a:ln>
            <a:noFill/>
          </a:ln>
        </p:spPr>
        <p:txBody>
          <a:bodyPr anchorCtr="0" anchor="t" bIns="45000" lIns="90000" spcFirstLastPara="1" rIns="90000" wrap="square" tIns="45000">
            <a:noAutofit/>
          </a:bodyPr>
          <a:lstStyle/>
          <a:p>
            <a:pPr indent="-368300" lvl="0" marL="457200" rtl="0" algn="l">
              <a:lnSpc>
                <a:spcPct val="115000"/>
              </a:lnSpc>
              <a:spcBef>
                <a:spcPts val="0"/>
              </a:spcBef>
              <a:spcAft>
                <a:spcPts val="0"/>
              </a:spcAft>
              <a:buClr>
                <a:srgbClr val="212529"/>
              </a:buClr>
              <a:buSzPts val="2200"/>
              <a:buChar char="●"/>
            </a:pPr>
            <a:r>
              <a:rPr b="1" lang="en" sz="2200">
                <a:solidFill>
                  <a:srgbClr val="212529"/>
                </a:solidFill>
              </a:rPr>
              <a:t>Prior Abuse or Neglect</a:t>
            </a:r>
            <a:r>
              <a:rPr lang="en" sz="2200">
                <a:solidFill>
                  <a:srgbClr val="212529"/>
                </a:solidFill>
              </a:rPr>
              <a:t> </a:t>
            </a:r>
            <a:endParaRPr sz="2200">
              <a:solidFill>
                <a:srgbClr val="212529"/>
              </a:solidFill>
            </a:endParaRPr>
          </a:p>
          <a:p>
            <a:pPr indent="-368300" lvl="0" marL="457200" rtl="0" algn="l">
              <a:lnSpc>
                <a:spcPct val="115000"/>
              </a:lnSpc>
              <a:spcBef>
                <a:spcPts val="0"/>
              </a:spcBef>
              <a:spcAft>
                <a:spcPts val="0"/>
              </a:spcAft>
              <a:buClr>
                <a:srgbClr val="212529"/>
              </a:buClr>
              <a:buSzPts val="2200"/>
              <a:buChar char="●"/>
            </a:pPr>
            <a:r>
              <a:rPr b="1" lang="en" sz="2200">
                <a:solidFill>
                  <a:srgbClr val="212529"/>
                </a:solidFill>
              </a:rPr>
              <a:t>Poverty</a:t>
            </a:r>
            <a:r>
              <a:rPr lang="en" sz="2200">
                <a:solidFill>
                  <a:srgbClr val="212529"/>
                </a:solidFill>
              </a:rPr>
              <a:t> </a:t>
            </a:r>
            <a:endParaRPr sz="2200">
              <a:solidFill>
                <a:srgbClr val="212529"/>
              </a:solidFill>
            </a:endParaRPr>
          </a:p>
          <a:p>
            <a:pPr indent="-368300" lvl="0" marL="457200" rtl="0" algn="l">
              <a:lnSpc>
                <a:spcPct val="115000"/>
              </a:lnSpc>
              <a:spcBef>
                <a:spcPts val="0"/>
              </a:spcBef>
              <a:spcAft>
                <a:spcPts val="0"/>
              </a:spcAft>
              <a:buClr>
                <a:srgbClr val="212529"/>
              </a:buClr>
              <a:buSzPts val="2200"/>
              <a:buChar char="●"/>
            </a:pPr>
            <a:r>
              <a:rPr b="1" lang="en" sz="2200">
                <a:solidFill>
                  <a:srgbClr val="212529"/>
                </a:solidFill>
              </a:rPr>
              <a:t>Homelessness</a:t>
            </a:r>
            <a:r>
              <a:rPr lang="en" sz="2200">
                <a:solidFill>
                  <a:srgbClr val="212529"/>
                </a:solidFill>
              </a:rPr>
              <a:t> </a:t>
            </a:r>
            <a:endParaRPr sz="2200">
              <a:solidFill>
                <a:srgbClr val="212529"/>
              </a:solidFill>
            </a:endParaRPr>
          </a:p>
          <a:p>
            <a:pPr indent="-368300" lvl="0" marL="457200" rtl="0" algn="l">
              <a:lnSpc>
                <a:spcPct val="115000"/>
              </a:lnSpc>
              <a:spcBef>
                <a:spcPts val="0"/>
              </a:spcBef>
              <a:spcAft>
                <a:spcPts val="0"/>
              </a:spcAft>
              <a:buClr>
                <a:srgbClr val="212529"/>
              </a:buClr>
              <a:buSzPts val="2200"/>
              <a:buChar char="●"/>
            </a:pPr>
            <a:r>
              <a:rPr b="1" lang="en" sz="2200">
                <a:solidFill>
                  <a:srgbClr val="212529"/>
                </a:solidFill>
              </a:rPr>
              <a:t>Substance Abuse</a:t>
            </a:r>
            <a:r>
              <a:rPr lang="en" sz="2200">
                <a:solidFill>
                  <a:srgbClr val="212529"/>
                </a:solidFill>
              </a:rPr>
              <a:t> </a:t>
            </a:r>
            <a:endParaRPr sz="2200">
              <a:solidFill>
                <a:srgbClr val="212529"/>
              </a:solidFill>
            </a:endParaRPr>
          </a:p>
          <a:p>
            <a:pPr indent="-368300" lvl="0" marL="457200" rtl="0" algn="l">
              <a:lnSpc>
                <a:spcPct val="115000"/>
              </a:lnSpc>
              <a:spcBef>
                <a:spcPts val="0"/>
              </a:spcBef>
              <a:spcAft>
                <a:spcPts val="0"/>
              </a:spcAft>
              <a:buClr>
                <a:srgbClr val="212529"/>
              </a:buClr>
              <a:buSzPts val="2200"/>
              <a:buChar char="●"/>
            </a:pPr>
            <a:r>
              <a:rPr b="1" lang="en" sz="2200">
                <a:solidFill>
                  <a:srgbClr val="212529"/>
                </a:solidFill>
              </a:rPr>
              <a:t>Unaccompanied Foreign Minors</a:t>
            </a:r>
            <a:endParaRPr sz="2200">
              <a:solidFill>
                <a:srgbClr val="212529"/>
              </a:solidFill>
            </a:endParaRPr>
          </a:p>
          <a:p>
            <a:pPr indent="-368300" lvl="0" marL="457200" rtl="0" algn="l">
              <a:lnSpc>
                <a:spcPct val="115000"/>
              </a:lnSpc>
              <a:spcBef>
                <a:spcPts val="0"/>
              </a:spcBef>
              <a:spcAft>
                <a:spcPts val="0"/>
              </a:spcAft>
              <a:buClr>
                <a:srgbClr val="212529"/>
              </a:buClr>
              <a:buSzPts val="2200"/>
              <a:buChar char="●"/>
            </a:pPr>
            <a:r>
              <a:rPr b="1" lang="en" sz="2200">
                <a:solidFill>
                  <a:srgbClr val="212529"/>
                </a:solidFill>
              </a:rPr>
              <a:t>Mental Health Issues</a:t>
            </a:r>
            <a:r>
              <a:rPr lang="en" sz="2200">
                <a:solidFill>
                  <a:srgbClr val="212529"/>
                </a:solidFill>
              </a:rPr>
              <a:t> </a:t>
            </a:r>
            <a:endParaRPr sz="2200">
              <a:solidFill>
                <a:srgbClr val="212529"/>
              </a:solidFill>
            </a:endParaRPr>
          </a:p>
          <a:p>
            <a:pPr indent="-368300" lvl="0" marL="457200" rtl="0" algn="l">
              <a:lnSpc>
                <a:spcPct val="115000"/>
              </a:lnSpc>
              <a:spcBef>
                <a:spcPts val="0"/>
              </a:spcBef>
              <a:spcAft>
                <a:spcPts val="0"/>
              </a:spcAft>
              <a:buClr>
                <a:srgbClr val="212529"/>
              </a:buClr>
              <a:buSzPts val="2200"/>
              <a:buChar char="●"/>
            </a:pPr>
            <a:r>
              <a:rPr b="1" lang="en" sz="2200">
                <a:solidFill>
                  <a:srgbClr val="212529"/>
                </a:solidFill>
              </a:rPr>
              <a:t>System Involvement</a:t>
            </a:r>
            <a:r>
              <a:rPr lang="en" sz="2200">
                <a:solidFill>
                  <a:srgbClr val="212529"/>
                </a:solidFill>
              </a:rPr>
              <a:t> </a:t>
            </a:r>
            <a:endParaRPr sz="2200">
              <a:solidFill>
                <a:srgbClr val="212529"/>
              </a:solidFill>
            </a:endParaRPr>
          </a:p>
          <a:p>
            <a:pPr indent="-368300" lvl="0" marL="457200" rtl="0" algn="l">
              <a:lnSpc>
                <a:spcPct val="115000"/>
              </a:lnSpc>
              <a:spcBef>
                <a:spcPts val="0"/>
              </a:spcBef>
              <a:spcAft>
                <a:spcPts val="0"/>
              </a:spcAft>
              <a:buClr>
                <a:srgbClr val="212529"/>
              </a:buClr>
              <a:buSzPts val="2200"/>
              <a:buChar char="●"/>
            </a:pPr>
            <a:r>
              <a:rPr b="1" lang="en" sz="2200">
                <a:solidFill>
                  <a:srgbClr val="212529"/>
                </a:solidFill>
              </a:rPr>
              <a:t>F</a:t>
            </a:r>
            <a:r>
              <a:rPr b="1" lang="en" sz="2200">
                <a:solidFill>
                  <a:srgbClr val="212529"/>
                </a:solidFill>
              </a:rPr>
              <a:t>eelings of Rejection or Marginalization</a:t>
            </a:r>
            <a:r>
              <a:rPr lang="en" sz="2200">
                <a:solidFill>
                  <a:srgbClr val="212529"/>
                </a:solidFill>
              </a:rPr>
              <a:t>.</a:t>
            </a:r>
            <a:endParaRPr sz="2200">
              <a:solidFill>
                <a:srgbClr val="212529"/>
              </a:solidFill>
            </a:endParaRPr>
          </a:p>
        </p:txBody>
      </p:sp>
      <p:sp>
        <p:nvSpPr>
          <p:cNvPr id="214" name="Google Shape;214;p34"/>
          <p:cNvSpPr txBox="1"/>
          <p:nvPr/>
        </p:nvSpPr>
        <p:spPr>
          <a:xfrm>
            <a:off x="201612" y="5416925"/>
            <a:ext cx="7853400" cy="501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Font typeface="Source Sans Pro"/>
              <a:buNone/>
            </a:pPr>
            <a:r>
              <a:rPr b="0" i="0" lang="en" sz="1800" u="none">
                <a:solidFill>
                  <a:srgbClr val="000000"/>
                </a:solidFill>
                <a:latin typeface="Source Sans Pro"/>
                <a:ea typeface="Source Sans Pro"/>
                <a:cs typeface="Source Sans Pro"/>
                <a:sym typeface="Source Sans Pro"/>
              </a:rPr>
              <a:t>©2014 Starr Commonwealth.  Not to be reproduced or distributed without prior written consent from Starr Commonwealth</a:t>
            </a:r>
            <a:endParaRPr/>
          </a:p>
        </p:txBody>
      </p:sp>
      <p:sp>
        <p:nvSpPr>
          <p:cNvPr id="215" name="Google Shape;215;p34"/>
          <p:cNvSpPr txBox="1"/>
          <p:nvPr/>
        </p:nvSpPr>
        <p:spPr>
          <a:xfrm>
            <a:off x="3883875" y="4799525"/>
            <a:ext cx="5051700" cy="92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t>TLC Children of Trauma &amp; Resilience Presentation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700">
                <a:solidFill>
                  <a:schemeClr val="lt1"/>
                </a:solidFill>
              </a:rPr>
              <a:t>LGBTQ+ YOUTH</a:t>
            </a:r>
            <a:endParaRPr sz="3700">
              <a:solidFill>
                <a:schemeClr val="lt1"/>
              </a:solidFill>
            </a:endParaRPr>
          </a:p>
        </p:txBody>
      </p:sp>
      <p:sp>
        <p:nvSpPr>
          <p:cNvPr id="221" name="Google Shape;221;p35"/>
          <p:cNvSpPr txBox="1"/>
          <p:nvPr>
            <p:ph idx="1" type="body"/>
          </p:nvPr>
        </p:nvSpPr>
        <p:spPr>
          <a:xfrm>
            <a:off x="311700" y="1152475"/>
            <a:ext cx="8520600" cy="34164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381000" lvl="0" marL="457200" rtl="0" algn="l">
              <a:spcBef>
                <a:spcPts val="0"/>
              </a:spcBef>
              <a:spcAft>
                <a:spcPts val="0"/>
              </a:spcAft>
              <a:buClr>
                <a:srgbClr val="212529"/>
              </a:buClr>
              <a:buSzPts val="2400"/>
              <a:buChar char="●"/>
            </a:pPr>
            <a:r>
              <a:rPr b="1" lang="en" sz="2400">
                <a:solidFill>
                  <a:srgbClr val="212529"/>
                </a:solidFill>
              </a:rPr>
              <a:t>40% higher risk of experiencing homelessness.</a:t>
            </a:r>
            <a:endParaRPr b="1" sz="2400">
              <a:solidFill>
                <a:srgbClr val="212529"/>
              </a:solidFill>
            </a:endParaRPr>
          </a:p>
          <a:p>
            <a:pPr indent="-381000" lvl="0" marL="457200" rtl="0" algn="l">
              <a:spcBef>
                <a:spcPts val="0"/>
              </a:spcBef>
              <a:spcAft>
                <a:spcPts val="0"/>
              </a:spcAft>
              <a:buClr>
                <a:srgbClr val="212529"/>
              </a:buClr>
              <a:buSzPts val="2400"/>
              <a:buChar char="●"/>
            </a:pPr>
            <a:r>
              <a:rPr b="1" lang="en" sz="2400">
                <a:solidFill>
                  <a:srgbClr val="212529"/>
                </a:solidFill>
              </a:rPr>
              <a:t>40% higher risk of attempting suicide &amp; account for 30% of all suicides. </a:t>
            </a:r>
            <a:endParaRPr b="1" sz="2400">
              <a:solidFill>
                <a:srgbClr val="212529"/>
              </a:solidFill>
            </a:endParaRPr>
          </a:p>
          <a:p>
            <a:pPr indent="-381000" lvl="0" marL="457200" rtl="0" algn="l">
              <a:spcBef>
                <a:spcPts val="0"/>
              </a:spcBef>
              <a:spcAft>
                <a:spcPts val="0"/>
              </a:spcAft>
              <a:buClr>
                <a:srgbClr val="212529"/>
              </a:buClr>
              <a:buSzPts val="2400"/>
              <a:buChar char="●"/>
            </a:pPr>
            <a:r>
              <a:rPr b="1" lang="en" sz="2400">
                <a:solidFill>
                  <a:srgbClr val="212529"/>
                </a:solidFill>
              </a:rPr>
              <a:t>28% higher risk of dropping out of school.</a:t>
            </a:r>
            <a:endParaRPr b="1" sz="2400">
              <a:solidFill>
                <a:srgbClr val="212529"/>
              </a:solidFill>
            </a:endParaRPr>
          </a:p>
          <a:p>
            <a:pPr indent="-381000" lvl="0" marL="457200" rtl="0" algn="l">
              <a:spcBef>
                <a:spcPts val="0"/>
              </a:spcBef>
              <a:spcAft>
                <a:spcPts val="0"/>
              </a:spcAft>
              <a:buClr>
                <a:srgbClr val="212529"/>
              </a:buClr>
              <a:buSzPts val="2400"/>
              <a:buChar char="●"/>
            </a:pPr>
            <a:r>
              <a:rPr b="1" lang="en" sz="2400">
                <a:solidFill>
                  <a:srgbClr val="212529"/>
                </a:solidFill>
              </a:rPr>
              <a:t>In daily life hear 26 anti-LGBTQ+ slurs per day, 33% are from adults in their life.</a:t>
            </a:r>
            <a:endParaRPr b="1" sz="2400">
              <a:solidFill>
                <a:srgbClr val="212529"/>
              </a:solidFill>
            </a:endParaRPr>
          </a:p>
          <a:p>
            <a:pPr indent="-381000" lvl="0" marL="457200" rtl="0" algn="l">
              <a:spcBef>
                <a:spcPts val="0"/>
              </a:spcBef>
              <a:spcAft>
                <a:spcPts val="0"/>
              </a:spcAft>
              <a:buClr>
                <a:srgbClr val="212529"/>
              </a:buClr>
              <a:buSzPts val="2400"/>
              <a:buChar char="●"/>
            </a:pPr>
            <a:r>
              <a:rPr b="1" lang="en" sz="2400">
                <a:solidFill>
                  <a:srgbClr val="212529"/>
                </a:solidFill>
              </a:rPr>
              <a:t>74 - 84% are verbally and sexually abused at school.</a:t>
            </a:r>
            <a:endParaRPr b="1" sz="2400">
              <a:solidFill>
                <a:srgbClr val="212529"/>
              </a:solidFill>
            </a:endParaRPr>
          </a:p>
          <a:p>
            <a:pPr indent="-285750" lvl="0" marL="457200" rtl="0" algn="l">
              <a:spcBef>
                <a:spcPts val="1200"/>
              </a:spcBef>
              <a:spcAft>
                <a:spcPts val="0"/>
              </a:spcAft>
              <a:buNone/>
            </a:pPr>
            <a:r>
              <a:t/>
            </a:r>
            <a:endParaRPr sz="2200">
              <a:solidFill>
                <a:srgbClr val="212529"/>
              </a:solidFill>
            </a:endParaRPr>
          </a:p>
          <a:p>
            <a:pPr indent="-285750" lvl="0" marL="457200" rtl="0" algn="l">
              <a:spcBef>
                <a:spcPts val="1200"/>
              </a:spcBef>
              <a:spcAft>
                <a:spcPts val="0"/>
              </a:spcAft>
              <a:buNone/>
            </a:pPr>
            <a:r>
              <a:t/>
            </a:r>
            <a:endParaRPr sz="2200">
              <a:solidFill>
                <a:srgbClr val="212529"/>
              </a:solidFill>
            </a:endParaRPr>
          </a:p>
          <a:p>
            <a:pPr indent="-285750" lvl="0" marL="457200" rtl="0" algn="l">
              <a:spcBef>
                <a:spcPts val="1200"/>
              </a:spcBef>
              <a:spcAft>
                <a:spcPts val="0"/>
              </a:spcAft>
              <a:buNone/>
            </a:pPr>
            <a:r>
              <a:t/>
            </a:r>
            <a:endParaRPr sz="2200">
              <a:solidFill>
                <a:srgbClr val="212529"/>
              </a:solidFill>
            </a:endParaRPr>
          </a:p>
          <a:p>
            <a:pPr indent="-285750" lvl="0" marL="457200" rtl="0" algn="l">
              <a:spcBef>
                <a:spcPts val="1200"/>
              </a:spcBef>
              <a:spcAft>
                <a:spcPts val="0"/>
              </a:spcAft>
              <a:buNone/>
            </a:pPr>
            <a:r>
              <a:t/>
            </a:r>
            <a:endParaRPr sz="2200">
              <a:solidFill>
                <a:srgbClr val="212529"/>
              </a:solidFill>
            </a:endParaRPr>
          </a:p>
          <a:p>
            <a:pPr indent="-285750" lvl="0" marL="457200" rtl="0" algn="l">
              <a:spcBef>
                <a:spcPts val="1200"/>
              </a:spcBef>
              <a:spcAft>
                <a:spcPts val="0"/>
              </a:spcAft>
              <a:buNone/>
            </a:pPr>
            <a:r>
              <a:t/>
            </a:r>
            <a:endParaRPr sz="2200">
              <a:solidFill>
                <a:srgbClr val="212529"/>
              </a:solidFill>
            </a:endParaRPr>
          </a:p>
          <a:p>
            <a:pPr indent="-285750" lvl="0" marL="457200" rtl="0" algn="l">
              <a:spcBef>
                <a:spcPts val="1200"/>
              </a:spcBef>
              <a:spcAft>
                <a:spcPts val="0"/>
              </a:spcAft>
              <a:buNone/>
            </a:pPr>
            <a:r>
              <a:t/>
            </a:r>
            <a:endParaRPr sz="2200">
              <a:solidFill>
                <a:srgbClr val="212529"/>
              </a:solidFill>
            </a:endParaRPr>
          </a:p>
          <a:p>
            <a:pPr indent="-285750" lvl="0" marL="457200" rtl="0" algn="l">
              <a:spcBef>
                <a:spcPts val="1200"/>
              </a:spcBef>
              <a:spcAft>
                <a:spcPts val="0"/>
              </a:spcAft>
              <a:buNone/>
            </a:pPr>
            <a:r>
              <a:t/>
            </a:r>
            <a:endParaRPr sz="2200">
              <a:solidFill>
                <a:srgbClr val="212529"/>
              </a:solidFill>
            </a:endParaRPr>
          </a:p>
          <a:p>
            <a:pPr indent="-285750" lvl="0" marL="457200" rtl="0" algn="l">
              <a:spcBef>
                <a:spcPts val="1200"/>
              </a:spcBef>
              <a:spcAft>
                <a:spcPts val="0"/>
              </a:spcAft>
              <a:buNone/>
            </a:pPr>
            <a:r>
              <a:rPr lang="en" sz="2200">
                <a:solidFill>
                  <a:srgbClr val="212529"/>
                </a:solidFill>
              </a:rPr>
              <a:t> </a:t>
            </a:r>
            <a:endParaRPr sz="2200">
              <a:solidFill>
                <a:srgbClr val="212529"/>
              </a:solidFill>
            </a:endParaRPr>
          </a:p>
          <a:p>
            <a:pPr indent="0" lvl="0" marL="0" rtl="0" algn="l">
              <a:spcBef>
                <a:spcPts val="1200"/>
              </a:spcBef>
              <a:spcAft>
                <a:spcPts val="16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rPr>
              <a:t>REFLECTION - WHO DO THEY SEE - WHO DO YOU SEE?</a:t>
            </a:r>
            <a:endParaRPr b="1">
              <a:solidFill>
                <a:schemeClr val="lt1"/>
              </a:solidFill>
            </a:endParaRPr>
          </a:p>
        </p:txBody>
      </p:sp>
      <p:sp>
        <p:nvSpPr>
          <p:cNvPr id="227" name="Google Shape;227;p36"/>
          <p:cNvSpPr txBox="1"/>
          <p:nvPr>
            <p:ph idx="1" type="body"/>
          </p:nvPr>
        </p:nvSpPr>
        <p:spPr>
          <a:xfrm>
            <a:off x="266575" y="1940100"/>
            <a:ext cx="8520600" cy="3023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5600">
                <a:solidFill>
                  <a:schemeClr val="lt1"/>
                </a:solidFill>
              </a:rPr>
              <a:t>Matthew 7 : 1-5</a:t>
            </a:r>
            <a:endParaRPr b="1" sz="5600">
              <a:solidFill>
                <a:schemeClr val="lt1"/>
              </a:solidFill>
            </a:endParaRPr>
          </a:p>
          <a:p>
            <a:pPr indent="0" lvl="0" marL="0" rtl="0" algn="ctr">
              <a:spcBef>
                <a:spcPts val="1600"/>
              </a:spcBef>
              <a:spcAft>
                <a:spcPts val="1600"/>
              </a:spcAft>
              <a:buNone/>
            </a:pPr>
            <a:r>
              <a:rPr b="1" lang="en" sz="5600">
                <a:solidFill>
                  <a:schemeClr val="lt1"/>
                </a:solidFill>
              </a:rPr>
              <a:t>Matthew 1 : 12-14</a:t>
            </a:r>
            <a:r>
              <a:rPr b="1" lang="en" sz="2600"/>
              <a:t> </a:t>
            </a:r>
            <a:endParaRPr b="1" sz="26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7"/>
          <p:cNvSpPr txBox="1"/>
          <p:nvPr/>
        </p:nvSpPr>
        <p:spPr>
          <a:xfrm>
            <a:off x="376625" y="247500"/>
            <a:ext cx="3604800" cy="4617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rPr>
              <a:t>CORY’S STORY</a:t>
            </a:r>
            <a:endParaRPr sz="1800">
              <a:solidFill>
                <a:schemeClr val="lt1"/>
              </a:solidFill>
            </a:endParaRPr>
          </a:p>
        </p:txBody>
      </p:sp>
      <p:pic>
        <p:nvPicPr>
          <p:cNvPr id="233" name="Google Shape;233;p37" title="Out of the Darkness_720p MP4_m913.mp4">
            <a:hlinkClick r:id="rId3"/>
          </p:cNvPr>
          <p:cNvPicPr preferRelativeResize="0"/>
          <p:nvPr/>
        </p:nvPicPr>
        <p:blipFill>
          <a:blip r:embed="rId4">
            <a:alphaModFix/>
          </a:blip>
          <a:stretch>
            <a:fillRect/>
          </a:stretch>
        </p:blipFill>
        <p:spPr>
          <a:xfrm>
            <a:off x="561275" y="709200"/>
            <a:ext cx="8123711" cy="42818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8"/>
          <p:cNvSpPr txBox="1"/>
          <p:nvPr/>
        </p:nvSpPr>
        <p:spPr>
          <a:xfrm>
            <a:off x="376625" y="247500"/>
            <a:ext cx="4734600" cy="4617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rPr>
              <a:t>REFLECTION OF </a:t>
            </a:r>
            <a:r>
              <a:rPr lang="en" sz="1800">
                <a:solidFill>
                  <a:schemeClr val="lt1"/>
                </a:solidFill>
              </a:rPr>
              <a:t>CORY’S STORY</a:t>
            </a:r>
            <a:endParaRPr sz="1800">
              <a:solidFill>
                <a:schemeClr val="lt1"/>
              </a:solidFill>
            </a:endParaRPr>
          </a:p>
        </p:txBody>
      </p:sp>
      <p:sp>
        <p:nvSpPr>
          <p:cNvPr id="239" name="Google Shape;239;p38"/>
          <p:cNvSpPr txBox="1"/>
          <p:nvPr/>
        </p:nvSpPr>
        <p:spPr>
          <a:xfrm>
            <a:off x="462700" y="828550"/>
            <a:ext cx="8274900" cy="4140600"/>
          </a:xfrm>
          <a:prstGeom prst="rect">
            <a:avLst/>
          </a:prstGeom>
          <a:noFill/>
          <a:ln>
            <a:noFill/>
          </a:ln>
        </p:spPr>
        <p:txBody>
          <a:bodyPr anchorCtr="0" anchor="t" bIns="91425" lIns="91425" spcFirstLastPara="1" rIns="91425" wrap="square" tIns="91425">
            <a:spAutoFit/>
          </a:bodyPr>
          <a:lstStyle/>
          <a:p>
            <a:pPr indent="-400050" lvl="0" marL="457200" rtl="0" algn="l">
              <a:spcBef>
                <a:spcPts val="0"/>
              </a:spcBef>
              <a:spcAft>
                <a:spcPts val="0"/>
              </a:spcAft>
              <a:buClr>
                <a:schemeClr val="lt1"/>
              </a:buClr>
              <a:buSzPts val="2700"/>
              <a:buAutoNum type="arabicPeriod"/>
            </a:pPr>
            <a:r>
              <a:rPr lang="en" sz="2700">
                <a:solidFill>
                  <a:schemeClr val="lt1"/>
                </a:solidFill>
              </a:rPr>
              <a:t>How had Cory’s childhood trauma </a:t>
            </a:r>
            <a:r>
              <a:rPr lang="en" sz="2700">
                <a:solidFill>
                  <a:schemeClr val="lt1"/>
                </a:solidFill>
              </a:rPr>
              <a:t>impacted</a:t>
            </a:r>
            <a:r>
              <a:rPr lang="en" sz="2700">
                <a:solidFill>
                  <a:schemeClr val="lt1"/>
                </a:solidFill>
              </a:rPr>
              <a:t> him?</a:t>
            </a:r>
            <a:endParaRPr sz="2700">
              <a:solidFill>
                <a:schemeClr val="lt1"/>
              </a:solidFill>
            </a:endParaRPr>
          </a:p>
          <a:p>
            <a:pPr indent="-400050" lvl="0" marL="457200" rtl="0" algn="l">
              <a:spcBef>
                <a:spcPts val="0"/>
              </a:spcBef>
              <a:spcAft>
                <a:spcPts val="0"/>
              </a:spcAft>
              <a:buClr>
                <a:schemeClr val="lt1"/>
              </a:buClr>
              <a:buSzPts val="2700"/>
              <a:buAutoNum type="arabicPeriod"/>
            </a:pPr>
            <a:r>
              <a:rPr lang="en" sz="2700">
                <a:solidFill>
                  <a:schemeClr val="lt1"/>
                </a:solidFill>
              </a:rPr>
              <a:t>Did his </a:t>
            </a:r>
            <a:r>
              <a:rPr lang="en" sz="2700">
                <a:solidFill>
                  <a:schemeClr val="lt1"/>
                </a:solidFill>
              </a:rPr>
              <a:t>experiences go away when he became an adult?</a:t>
            </a:r>
            <a:endParaRPr sz="2700">
              <a:solidFill>
                <a:schemeClr val="lt1"/>
              </a:solidFill>
            </a:endParaRPr>
          </a:p>
          <a:p>
            <a:pPr indent="-400050" lvl="0" marL="457200" rtl="0" algn="l">
              <a:spcBef>
                <a:spcPts val="0"/>
              </a:spcBef>
              <a:spcAft>
                <a:spcPts val="0"/>
              </a:spcAft>
              <a:buClr>
                <a:schemeClr val="lt1"/>
              </a:buClr>
              <a:buSzPts val="2700"/>
              <a:buAutoNum type="arabicPeriod"/>
            </a:pPr>
            <a:r>
              <a:rPr lang="en" sz="2700">
                <a:solidFill>
                  <a:schemeClr val="lt1"/>
                </a:solidFill>
              </a:rPr>
              <a:t>What may be some of Cory’s triggers?</a:t>
            </a:r>
            <a:endParaRPr sz="2700">
              <a:solidFill>
                <a:schemeClr val="lt1"/>
              </a:solidFill>
            </a:endParaRPr>
          </a:p>
          <a:p>
            <a:pPr indent="-400050" lvl="0" marL="457200" rtl="0" algn="l">
              <a:spcBef>
                <a:spcPts val="0"/>
              </a:spcBef>
              <a:spcAft>
                <a:spcPts val="0"/>
              </a:spcAft>
              <a:buClr>
                <a:schemeClr val="lt1"/>
              </a:buClr>
              <a:buSzPts val="2700"/>
              <a:buAutoNum type="arabicPeriod"/>
            </a:pPr>
            <a:r>
              <a:rPr lang="en" sz="2700">
                <a:solidFill>
                  <a:schemeClr val="lt1"/>
                </a:solidFill>
              </a:rPr>
              <a:t>Because of Cory’s past trauma what may be difficult for him in being part of a congregation?</a:t>
            </a:r>
            <a:endParaRPr sz="2700">
              <a:solidFill>
                <a:schemeClr val="lt1"/>
              </a:solidFill>
            </a:endParaRPr>
          </a:p>
          <a:p>
            <a:pPr indent="-400050" lvl="0" marL="457200" rtl="0" algn="l">
              <a:spcBef>
                <a:spcPts val="0"/>
              </a:spcBef>
              <a:spcAft>
                <a:spcPts val="0"/>
              </a:spcAft>
              <a:buClr>
                <a:schemeClr val="lt1"/>
              </a:buClr>
              <a:buSzPts val="2700"/>
              <a:buAutoNum type="arabicPeriod"/>
            </a:pPr>
            <a:r>
              <a:rPr lang="en" sz="2700">
                <a:solidFill>
                  <a:schemeClr val="lt1"/>
                </a:solidFill>
              </a:rPr>
              <a:t>How do we as a congregation create a safe environment for people who are or have experienced trauma?</a:t>
            </a:r>
            <a:endParaRPr sz="2700">
              <a:solidFill>
                <a:schemeClr val="lt1"/>
              </a:solidFill>
            </a:endParaRPr>
          </a:p>
          <a:p>
            <a:pPr indent="0" lvl="0" marL="0" rtl="0" algn="l">
              <a:spcBef>
                <a:spcPts val="0"/>
              </a:spcBef>
              <a:spcAft>
                <a:spcPts val="0"/>
              </a:spcAft>
              <a:buNone/>
            </a:pPr>
            <a:r>
              <a:rPr lang="en">
                <a:solidFill>
                  <a:schemeClr val="lt1"/>
                </a:solidFill>
              </a:rPr>
              <a:t> </a:t>
            </a:r>
            <a:endParaRPr>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39">
                                            <p:txEl>
                                              <p:pRg end="0" st="0"/>
                                            </p:txEl>
                                          </p:spTgt>
                                        </p:tgtEl>
                                        <p:attrNameLst>
                                          <p:attrName>style.visibility</p:attrName>
                                        </p:attrNameLst>
                                      </p:cBhvr>
                                      <p:to>
                                        <p:strVal val="visible"/>
                                      </p:to>
                                    </p:set>
                                    <p:anim calcmode="lin" valueType="num">
                                      <p:cBhvr additive="base">
                                        <p:cTn dur="1000"/>
                                        <p:tgtEl>
                                          <p:spTgt spid="239">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39">
                                            <p:txEl>
                                              <p:pRg end="1" st="1"/>
                                            </p:txEl>
                                          </p:spTgt>
                                        </p:tgtEl>
                                        <p:attrNameLst>
                                          <p:attrName>style.visibility</p:attrName>
                                        </p:attrNameLst>
                                      </p:cBhvr>
                                      <p:to>
                                        <p:strVal val="visible"/>
                                      </p:to>
                                    </p:set>
                                    <p:anim calcmode="lin" valueType="num">
                                      <p:cBhvr additive="base">
                                        <p:cTn dur="1000"/>
                                        <p:tgtEl>
                                          <p:spTgt spid="239">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39">
                                            <p:txEl>
                                              <p:pRg end="2" st="2"/>
                                            </p:txEl>
                                          </p:spTgt>
                                        </p:tgtEl>
                                        <p:attrNameLst>
                                          <p:attrName>style.visibility</p:attrName>
                                        </p:attrNameLst>
                                      </p:cBhvr>
                                      <p:to>
                                        <p:strVal val="visible"/>
                                      </p:to>
                                    </p:set>
                                    <p:anim calcmode="lin" valueType="num">
                                      <p:cBhvr additive="base">
                                        <p:cTn dur="1000"/>
                                        <p:tgtEl>
                                          <p:spTgt spid="239">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39">
                                            <p:txEl>
                                              <p:pRg end="3" st="3"/>
                                            </p:txEl>
                                          </p:spTgt>
                                        </p:tgtEl>
                                        <p:attrNameLst>
                                          <p:attrName>style.visibility</p:attrName>
                                        </p:attrNameLst>
                                      </p:cBhvr>
                                      <p:to>
                                        <p:strVal val="visible"/>
                                      </p:to>
                                    </p:set>
                                    <p:anim calcmode="lin" valueType="num">
                                      <p:cBhvr additive="base">
                                        <p:cTn dur="1000"/>
                                        <p:tgtEl>
                                          <p:spTgt spid="239">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39">
                                            <p:txEl>
                                              <p:pRg end="4" st="4"/>
                                            </p:txEl>
                                          </p:spTgt>
                                        </p:tgtEl>
                                        <p:attrNameLst>
                                          <p:attrName>style.visibility</p:attrName>
                                        </p:attrNameLst>
                                      </p:cBhvr>
                                      <p:to>
                                        <p:strVal val="visible"/>
                                      </p:to>
                                    </p:set>
                                    <p:anim calcmode="lin" valueType="num">
                                      <p:cBhvr additive="base">
                                        <p:cTn dur="1000"/>
                                        <p:tgtEl>
                                          <p:spTgt spid="239">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39">
                                            <p:txEl>
                                              <p:pRg end="5" st="5"/>
                                            </p:txEl>
                                          </p:spTgt>
                                        </p:tgtEl>
                                        <p:attrNameLst>
                                          <p:attrName>style.visibility</p:attrName>
                                        </p:attrNameLst>
                                      </p:cBhvr>
                                      <p:to>
                                        <p:strVal val="visible"/>
                                      </p:to>
                                    </p:set>
                                    <p:anim calcmode="lin" valueType="num">
                                      <p:cBhvr additive="base">
                                        <p:cTn dur="1000"/>
                                        <p:tgtEl>
                                          <p:spTgt spid="239">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9"/>
          <p:cNvSpPr/>
          <p:nvPr/>
        </p:nvSpPr>
        <p:spPr>
          <a:xfrm>
            <a:off x="-255750" y="221850"/>
            <a:ext cx="9667500" cy="767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9"/>
          <p:cNvSpPr txBox="1"/>
          <p:nvPr>
            <p:ph type="title"/>
          </p:nvPr>
        </p:nvSpPr>
        <p:spPr>
          <a:xfrm>
            <a:off x="311700" y="1609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t>Titus 3:4-7</a:t>
            </a:r>
            <a:endParaRPr sz="4800"/>
          </a:p>
        </p:txBody>
      </p:sp>
      <p:sp>
        <p:nvSpPr>
          <p:cNvPr id="246" name="Google Shape;246;p39"/>
          <p:cNvSpPr txBox="1"/>
          <p:nvPr>
            <p:ph idx="1" type="body"/>
          </p:nvPr>
        </p:nvSpPr>
        <p:spPr>
          <a:xfrm>
            <a:off x="311700" y="1152475"/>
            <a:ext cx="8520600" cy="3722100"/>
          </a:xfrm>
          <a:prstGeom prst="rect">
            <a:avLst/>
          </a:prstGeom>
          <a:solidFill>
            <a:srgbClr val="FFFFFF"/>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508000" rtl="0" algn="l">
              <a:spcBef>
                <a:spcPts val="1100"/>
              </a:spcBef>
              <a:spcAft>
                <a:spcPts val="0"/>
              </a:spcAft>
              <a:buClr>
                <a:schemeClr val="dk1"/>
              </a:buClr>
              <a:buSzPts val="1100"/>
              <a:buFont typeface="Arial"/>
              <a:buNone/>
            </a:pPr>
            <a:r>
              <a:rPr b="1" lang="en" sz="1650">
                <a:solidFill>
                  <a:schemeClr val="dk1"/>
                </a:solidFill>
                <a:highlight>
                  <a:srgbClr val="FFFFFF"/>
                </a:highlight>
                <a:latin typeface="Alata"/>
                <a:ea typeface="Alata"/>
                <a:cs typeface="Alata"/>
                <a:sym typeface="Alata"/>
              </a:rPr>
              <a:t>4   </a:t>
            </a:r>
            <a:r>
              <a:rPr lang="en" sz="1650">
                <a:solidFill>
                  <a:schemeClr val="dk1"/>
                </a:solidFill>
                <a:highlight>
                  <a:srgbClr val="FFFFFF"/>
                </a:highlight>
                <a:latin typeface="Alata"/>
                <a:ea typeface="Alata"/>
                <a:cs typeface="Alata"/>
                <a:sym typeface="Alata"/>
              </a:rPr>
              <a:t>When the extraordinary compassion of God our Savior  and his overpowering love suddenly appeared </a:t>
            </a:r>
            <a:r>
              <a:rPr i="1" lang="en" sz="1650">
                <a:solidFill>
                  <a:schemeClr val="dk1"/>
                </a:solidFill>
                <a:highlight>
                  <a:srgbClr val="FFFFFF"/>
                </a:highlight>
                <a:latin typeface="Alata"/>
                <a:ea typeface="Alata"/>
                <a:cs typeface="Alata"/>
                <a:sym typeface="Alata"/>
              </a:rPr>
              <a:t>in person</a:t>
            </a:r>
            <a:r>
              <a:rPr lang="en" sz="1650">
                <a:solidFill>
                  <a:schemeClr val="dk1"/>
                </a:solidFill>
                <a:highlight>
                  <a:srgbClr val="FFFFFF"/>
                </a:highlight>
                <a:latin typeface="Alata"/>
                <a:ea typeface="Alata"/>
                <a:cs typeface="Alata"/>
                <a:sym typeface="Alata"/>
              </a:rPr>
              <a:t>, </a:t>
            </a:r>
            <a:r>
              <a:rPr i="1" lang="en" sz="1650">
                <a:solidFill>
                  <a:schemeClr val="dk1"/>
                </a:solidFill>
                <a:highlight>
                  <a:srgbClr val="FFFFFF"/>
                </a:highlight>
                <a:latin typeface="Alata"/>
                <a:ea typeface="Alata"/>
                <a:cs typeface="Alata"/>
                <a:sym typeface="Alata"/>
              </a:rPr>
              <a:t>as the brightness of a dawning day</a:t>
            </a:r>
            <a:r>
              <a:rPr lang="en" sz="1650">
                <a:solidFill>
                  <a:schemeClr val="dk1"/>
                </a:solidFill>
                <a:highlight>
                  <a:srgbClr val="FFFFFF"/>
                </a:highlight>
                <a:latin typeface="Alata"/>
                <a:ea typeface="Alata"/>
                <a:cs typeface="Alata"/>
                <a:sym typeface="Alata"/>
              </a:rPr>
              <a:t>,</a:t>
            </a:r>
            <a:endParaRPr sz="1650">
              <a:solidFill>
                <a:schemeClr val="dk1"/>
              </a:solidFill>
              <a:highlight>
                <a:srgbClr val="FFFFFF"/>
              </a:highlight>
              <a:latin typeface="Alata"/>
              <a:ea typeface="Alata"/>
              <a:cs typeface="Alata"/>
              <a:sym typeface="Alata"/>
            </a:endParaRPr>
          </a:p>
          <a:p>
            <a:pPr indent="0" lvl="0" marL="508000" rtl="0" algn="l">
              <a:spcBef>
                <a:spcPts val="1100"/>
              </a:spcBef>
              <a:spcAft>
                <a:spcPts val="0"/>
              </a:spcAft>
              <a:buClr>
                <a:schemeClr val="dk1"/>
              </a:buClr>
              <a:buSzPts val="1100"/>
              <a:buFont typeface="Arial"/>
              <a:buNone/>
            </a:pPr>
            <a:r>
              <a:rPr b="1" lang="en" sz="1650">
                <a:solidFill>
                  <a:schemeClr val="dk1"/>
                </a:solidFill>
                <a:highlight>
                  <a:srgbClr val="FFFFFF"/>
                </a:highlight>
                <a:latin typeface="Alata"/>
                <a:ea typeface="Alata"/>
                <a:cs typeface="Alata"/>
                <a:sym typeface="Alata"/>
              </a:rPr>
              <a:t>5    </a:t>
            </a:r>
            <a:r>
              <a:rPr lang="en" sz="1650">
                <a:solidFill>
                  <a:schemeClr val="dk1"/>
                </a:solidFill>
                <a:highlight>
                  <a:srgbClr val="FFFFFF"/>
                </a:highlight>
                <a:latin typeface="Alata"/>
                <a:ea typeface="Alata"/>
                <a:cs typeface="Alata"/>
                <a:sym typeface="Alata"/>
              </a:rPr>
              <a:t>He came to save us. Not because of any virtuous deed that we have done but only because of his extravagant mercy.</a:t>
            </a:r>
            <a:endParaRPr sz="1650">
              <a:solidFill>
                <a:schemeClr val="dk1"/>
              </a:solidFill>
              <a:highlight>
                <a:srgbClr val="FFFFFF"/>
              </a:highlight>
              <a:latin typeface="Alata"/>
              <a:ea typeface="Alata"/>
              <a:cs typeface="Alata"/>
              <a:sym typeface="Alata"/>
            </a:endParaRPr>
          </a:p>
          <a:p>
            <a:pPr indent="0" lvl="0" marL="508000" rtl="0" algn="l">
              <a:spcBef>
                <a:spcPts val="1100"/>
              </a:spcBef>
              <a:spcAft>
                <a:spcPts val="0"/>
              </a:spcAft>
              <a:buClr>
                <a:schemeClr val="dk1"/>
              </a:buClr>
              <a:buSzPts val="1100"/>
              <a:buFont typeface="Arial"/>
              <a:buNone/>
            </a:pPr>
            <a:r>
              <a:rPr b="1" lang="en" sz="1650">
                <a:solidFill>
                  <a:schemeClr val="dk1"/>
                </a:solidFill>
                <a:highlight>
                  <a:srgbClr val="FFFFFF"/>
                </a:highlight>
                <a:latin typeface="Alata"/>
                <a:ea typeface="Alata"/>
                <a:cs typeface="Alata"/>
                <a:sym typeface="Alata"/>
              </a:rPr>
              <a:t>6    </a:t>
            </a:r>
            <a:r>
              <a:rPr lang="en" sz="1650">
                <a:solidFill>
                  <a:schemeClr val="dk1"/>
                </a:solidFill>
                <a:highlight>
                  <a:srgbClr val="FFFFFF"/>
                </a:highlight>
                <a:latin typeface="Alata"/>
                <a:ea typeface="Alata"/>
                <a:cs typeface="Alata"/>
                <a:sym typeface="Alata"/>
              </a:rPr>
              <a:t>He saved us, resurrecting us through the washing of rebirth. We are made completely new by the Holy Spirit,  whom he splashed over us richly by Jesus, the Messiah, our Life Giver.</a:t>
            </a:r>
            <a:endParaRPr sz="1650">
              <a:solidFill>
                <a:schemeClr val="dk1"/>
              </a:solidFill>
              <a:highlight>
                <a:srgbClr val="FFFFFF"/>
              </a:highlight>
              <a:latin typeface="Alata"/>
              <a:ea typeface="Alata"/>
              <a:cs typeface="Alata"/>
              <a:sym typeface="Alata"/>
            </a:endParaRPr>
          </a:p>
          <a:p>
            <a:pPr indent="0" lvl="0" marL="508000" rtl="0" algn="l">
              <a:spcBef>
                <a:spcPts val="1100"/>
              </a:spcBef>
              <a:spcAft>
                <a:spcPts val="0"/>
              </a:spcAft>
              <a:buClr>
                <a:schemeClr val="dk1"/>
              </a:buClr>
              <a:buSzPts val="1100"/>
              <a:buFont typeface="Arial"/>
              <a:buNone/>
            </a:pPr>
            <a:r>
              <a:rPr b="1" lang="en" sz="1650">
                <a:solidFill>
                  <a:schemeClr val="dk1"/>
                </a:solidFill>
                <a:highlight>
                  <a:srgbClr val="FFFFFF"/>
                </a:highlight>
                <a:latin typeface="Alata"/>
                <a:ea typeface="Alata"/>
                <a:cs typeface="Alata"/>
                <a:sym typeface="Alata"/>
              </a:rPr>
              <a:t>7    </a:t>
            </a:r>
            <a:r>
              <a:rPr lang="en" sz="1650">
                <a:solidFill>
                  <a:schemeClr val="dk1"/>
                </a:solidFill>
                <a:highlight>
                  <a:srgbClr val="FFFFFF"/>
                </a:highlight>
                <a:latin typeface="Alata"/>
                <a:ea typeface="Alata"/>
                <a:cs typeface="Alata"/>
                <a:sym typeface="Alata"/>
              </a:rPr>
              <a:t>So as a gift of his love, and since we are faultless— innocent before his face— we can now become heirs </a:t>
            </a:r>
            <a:r>
              <a:rPr i="1" lang="en" sz="1650">
                <a:solidFill>
                  <a:schemeClr val="dk1"/>
                </a:solidFill>
                <a:highlight>
                  <a:srgbClr val="FFFFFF"/>
                </a:highlight>
                <a:latin typeface="Alata"/>
                <a:ea typeface="Alata"/>
                <a:cs typeface="Alata"/>
                <a:sym typeface="Alata"/>
              </a:rPr>
              <a:t>of all things</a:t>
            </a:r>
            <a:r>
              <a:rPr lang="en" sz="1650">
                <a:solidFill>
                  <a:schemeClr val="dk1"/>
                </a:solidFill>
                <a:highlight>
                  <a:srgbClr val="FFFFFF"/>
                </a:highlight>
                <a:latin typeface="Alata"/>
                <a:ea typeface="Alata"/>
                <a:cs typeface="Alata"/>
                <a:sym typeface="Alata"/>
              </a:rPr>
              <a:t>, all because of an overflowing hope of eternal life.</a:t>
            </a:r>
            <a:endParaRPr sz="1650">
              <a:solidFill>
                <a:schemeClr val="dk1"/>
              </a:solidFill>
              <a:highlight>
                <a:srgbClr val="FFFFFF"/>
              </a:highlight>
              <a:latin typeface="Alata"/>
              <a:ea typeface="Alata"/>
              <a:cs typeface="Alata"/>
              <a:sym typeface="Alata"/>
            </a:endParaRPr>
          </a:p>
          <a:p>
            <a:pPr indent="0" lvl="0" marL="0" rtl="0" algn="ctr">
              <a:spcBef>
                <a:spcPts val="1100"/>
              </a:spcBef>
              <a:spcAft>
                <a:spcPts val="1600"/>
              </a:spcAft>
              <a:buNone/>
            </a:pPr>
            <a:r>
              <a:t/>
            </a:r>
            <a:endParaRPr sz="48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0"/>
          <p:cNvSpPr/>
          <p:nvPr/>
        </p:nvSpPr>
        <p:spPr>
          <a:xfrm>
            <a:off x="-255750" y="221850"/>
            <a:ext cx="9667500" cy="767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40"/>
          <p:cNvSpPr txBox="1"/>
          <p:nvPr>
            <p:ph type="title"/>
          </p:nvPr>
        </p:nvSpPr>
        <p:spPr>
          <a:xfrm>
            <a:off x="311700" y="1609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t>Titus 3:4-7</a:t>
            </a:r>
            <a:endParaRPr sz="4800"/>
          </a:p>
        </p:txBody>
      </p:sp>
      <p:sp>
        <p:nvSpPr>
          <p:cNvPr id="253" name="Google Shape;253;p40"/>
          <p:cNvSpPr txBox="1"/>
          <p:nvPr>
            <p:ph idx="1" type="body"/>
          </p:nvPr>
        </p:nvSpPr>
        <p:spPr>
          <a:xfrm>
            <a:off x="311700" y="1152475"/>
            <a:ext cx="2373900" cy="3416400"/>
          </a:xfrm>
          <a:prstGeom prst="rect">
            <a:avLst/>
          </a:prstGeom>
          <a:solidFill>
            <a:srgbClr val="FFFFFF"/>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4800"/>
              <a:t>3</a:t>
            </a:r>
            <a:endParaRPr sz="4800"/>
          </a:p>
          <a:p>
            <a:pPr indent="0" lvl="0" marL="0" rtl="0" algn="ctr">
              <a:spcBef>
                <a:spcPts val="1600"/>
              </a:spcBef>
              <a:spcAft>
                <a:spcPts val="0"/>
              </a:spcAft>
              <a:buNone/>
            </a:pPr>
            <a:r>
              <a:rPr lang="en"/>
              <a:t>NEEDS</a:t>
            </a:r>
            <a:endParaRPr/>
          </a:p>
          <a:p>
            <a:pPr indent="0" lvl="0" marL="0" rtl="0" algn="ctr">
              <a:spcBef>
                <a:spcPts val="1600"/>
              </a:spcBef>
              <a:spcAft>
                <a:spcPts val="1600"/>
              </a:spcAft>
              <a:buNone/>
            </a:pPr>
            <a:r>
              <a:rPr lang="en"/>
              <a:t>For people experiencing trauma to see in a Congregation</a:t>
            </a:r>
            <a:endParaRPr/>
          </a:p>
        </p:txBody>
      </p:sp>
      <p:sp>
        <p:nvSpPr>
          <p:cNvPr id="254" name="Google Shape;254;p40"/>
          <p:cNvSpPr txBox="1"/>
          <p:nvPr>
            <p:ph idx="1" type="body"/>
          </p:nvPr>
        </p:nvSpPr>
        <p:spPr>
          <a:xfrm>
            <a:off x="3310988" y="1152475"/>
            <a:ext cx="2451600" cy="3416400"/>
          </a:xfrm>
          <a:prstGeom prst="rect">
            <a:avLst/>
          </a:prstGeom>
          <a:solidFill>
            <a:srgbClr val="FFFFFF"/>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4800"/>
              <a:t>4</a:t>
            </a:r>
            <a:endParaRPr sz="4800"/>
          </a:p>
          <a:p>
            <a:pPr indent="0" lvl="0" marL="0" rtl="0" algn="ctr">
              <a:spcBef>
                <a:spcPts val="1600"/>
              </a:spcBef>
              <a:spcAft>
                <a:spcPts val="0"/>
              </a:spcAft>
              <a:buNone/>
            </a:pPr>
            <a:r>
              <a:rPr lang="en"/>
              <a:t>ACTIONS</a:t>
            </a:r>
            <a:endParaRPr/>
          </a:p>
          <a:p>
            <a:pPr indent="0" lvl="0" marL="0" rtl="0" algn="ctr">
              <a:spcBef>
                <a:spcPts val="1600"/>
              </a:spcBef>
              <a:spcAft>
                <a:spcPts val="1600"/>
              </a:spcAft>
              <a:buNone/>
            </a:pPr>
            <a:r>
              <a:rPr lang="en"/>
              <a:t>Congregations need to do to help in Healing </a:t>
            </a:r>
            <a:endParaRPr/>
          </a:p>
        </p:txBody>
      </p:sp>
      <p:sp>
        <p:nvSpPr>
          <p:cNvPr id="255" name="Google Shape;255;p40"/>
          <p:cNvSpPr txBox="1"/>
          <p:nvPr>
            <p:ph idx="1" type="body"/>
          </p:nvPr>
        </p:nvSpPr>
        <p:spPr>
          <a:xfrm>
            <a:off x="6387975" y="1152475"/>
            <a:ext cx="2373900" cy="3416400"/>
          </a:xfrm>
          <a:prstGeom prst="rect">
            <a:avLst/>
          </a:prstGeom>
          <a:solidFill>
            <a:srgbClr val="FFFFFF"/>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4800"/>
              <a:t>7</a:t>
            </a:r>
            <a:endParaRPr sz="4800"/>
          </a:p>
          <a:p>
            <a:pPr indent="0" lvl="0" marL="0" rtl="0" algn="ctr">
              <a:spcBef>
                <a:spcPts val="1600"/>
              </a:spcBef>
              <a:spcAft>
                <a:spcPts val="0"/>
              </a:spcAft>
              <a:buNone/>
            </a:pPr>
            <a:r>
              <a:rPr lang="en"/>
              <a:t>CHARACTERISTICS</a:t>
            </a:r>
            <a:endParaRPr/>
          </a:p>
          <a:p>
            <a:pPr indent="0" lvl="0" marL="0" rtl="0" algn="ctr">
              <a:spcBef>
                <a:spcPts val="1600"/>
              </a:spcBef>
              <a:spcAft>
                <a:spcPts val="1600"/>
              </a:spcAft>
              <a:buNone/>
            </a:pPr>
            <a:r>
              <a:rPr lang="en"/>
              <a:t>Qualities Congregations need to help in the Healing process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59" name="Shape 259"/>
        <p:cNvGrpSpPr/>
        <p:nvPr/>
      </p:nvGrpSpPr>
      <p:grpSpPr>
        <a:xfrm>
          <a:off x="0" y="0"/>
          <a:ext cx="0" cy="0"/>
          <a:chOff x="0" y="0"/>
          <a:chExt cx="0" cy="0"/>
        </a:xfrm>
      </p:grpSpPr>
      <p:pic>
        <p:nvPicPr>
          <p:cNvPr descr="Round_Net_Border__Arvin61r58-800px.png" id="260" name="Google Shape;260;p41"/>
          <p:cNvPicPr preferRelativeResize="0"/>
          <p:nvPr/>
        </p:nvPicPr>
        <p:blipFill>
          <a:blip r:embed="rId3">
            <a:alphaModFix/>
          </a:blip>
          <a:stretch>
            <a:fillRect/>
          </a:stretch>
        </p:blipFill>
        <p:spPr>
          <a:xfrm>
            <a:off x="1552276" y="134287"/>
            <a:ext cx="6039429" cy="4874925"/>
          </a:xfrm>
          <a:prstGeom prst="rect">
            <a:avLst/>
          </a:prstGeom>
          <a:noFill/>
          <a:ln>
            <a:noFill/>
          </a:ln>
        </p:spPr>
      </p:pic>
      <p:pic>
        <p:nvPicPr>
          <p:cNvPr descr="Round_Net_Border__Arvin61r58-800px.png" id="261" name="Google Shape;261;p41"/>
          <p:cNvPicPr preferRelativeResize="0"/>
          <p:nvPr/>
        </p:nvPicPr>
        <p:blipFill>
          <a:blip r:embed="rId3">
            <a:alphaModFix/>
          </a:blip>
          <a:stretch>
            <a:fillRect/>
          </a:stretch>
        </p:blipFill>
        <p:spPr>
          <a:xfrm>
            <a:off x="2185323" y="612057"/>
            <a:ext cx="4792020" cy="3918847"/>
          </a:xfrm>
          <a:prstGeom prst="rect">
            <a:avLst/>
          </a:prstGeom>
          <a:noFill/>
          <a:ln>
            <a:noFill/>
          </a:ln>
        </p:spPr>
      </p:pic>
      <p:pic>
        <p:nvPicPr>
          <p:cNvPr descr="Round_Net_Border__Arvin61r58-800px.png" id="262" name="Google Shape;262;p41"/>
          <p:cNvPicPr preferRelativeResize="0"/>
          <p:nvPr/>
        </p:nvPicPr>
        <p:blipFill>
          <a:blip r:embed="rId3">
            <a:alphaModFix/>
          </a:blip>
          <a:stretch>
            <a:fillRect/>
          </a:stretch>
        </p:blipFill>
        <p:spPr>
          <a:xfrm>
            <a:off x="2744066" y="1054119"/>
            <a:ext cx="3715222" cy="3082498"/>
          </a:xfrm>
          <a:prstGeom prst="rect">
            <a:avLst/>
          </a:prstGeom>
          <a:noFill/>
          <a:ln>
            <a:noFill/>
          </a:ln>
        </p:spPr>
      </p:pic>
      <p:sp>
        <p:nvSpPr>
          <p:cNvPr id="263" name="Google Shape;263;p41"/>
          <p:cNvSpPr/>
          <p:nvPr/>
        </p:nvSpPr>
        <p:spPr>
          <a:xfrm>
            <a:off x="3158510" y="1400609"/>
            <a:ext cx="2901105" cy="2401532"/>
          </a:xfrm>
          <a:prstGeom prst="ellipse">
            <a:avLst/>
          </a:prstGeom>
          <a:solidFill>
            <a:srgbClr val="FF99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41"/>
          <p:cNvSpPr/>
          <p:nvPr/>
        </p:nvSpPr>
        <p:spPr>
          <a:xfrm>
            <a:off x="2744066" y="1054119"/>
            <a:ext cx="3715338" cy="3082424"/>
          </a:xfrm>
          <a:prstGeom prst="ellipse">
            <a:avLst/>
          </a:prstGeom>
          <a:noFill/>
          <a:ln cap="flat" cmpd="sng" w="1524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41"/>
          <p:cNvSpPr/>
          <p:nvPr/>
        </p:nvSpPr>
        <p:spPr>
          <a:xfrm>
            <a:off x="2185208" y="612057"/>
            <a:ext cx="4791951" cy="3894986"/>
          </a:xfrm>
          <a:prstGeom prst="ellipse">
            <a:avLst/>
          </a:prstGeom>
          <a:noFill/>
          <a:ln cap="flat" cmpd="sng" w="15240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41"/>
          <p:cNvSpPr/>
          <p:nvPr/>
        </p:nvSpPr>
        <p:spPr>
          <a:xfrm>
            <a:off x="1648722" y="205831"/>
            <a:ext cx="5876306" cy="4743255"/>
          </a:xfrm>
          <a:prstGeom prst="ellipse">
            <a:avLst/>
          </a:prstGeom>
          <a:noFill/>
          <a:ln cap="flat" cmpd="sng" w="15240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41"/>
          <p:cNvSpPr txBox="1"/>
          <p:nvPr/>
        </p:nvSpPr>
        <p:spPr>
          <a:xfrm>
            <a:off x="3417571" y="1962216"/>
            <a:ext cx="2382981" cy="1278318"/>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sz="1800">
                <a:latin typeface="Boogaloo"/>
                <a:ea typeface="Boogaloo"/>
                <a:cs typeface="Boogaloo"/>
                <a:sym typeface="Boogaloo"/>
              </a:rPr>
              <a:t>TRAUMA INFORMED CONGREGATIONS</a:t>
            </a:r>
            <a:endParaRPr sz="1800">
              <a:latin typeface="Boogaloo"/>
              <a:ea typeface="Boogaloo"/>
              <a:cs typeface="Boogaloo"/>
              <a:sym typeface="Boogaloo"/>
            </a:endParaRPr>
          </a:p>
          <a:p>
            <a:pPr indent="0" lvl="0" marL="0" rtl="0" algn="ctr">
              <a:lnSpc>
                <a:spcPct val="150000"/>
              </a:lnSpc>
              <a:spcBef>
                <a:spcPts val="0"/>
              </a:spcBef>
              <a:spcAft>
                <a:spcPts val="0"/>
              </a:spcAft>
              <a:buNone/>
            </a:pPr>
            <a:r>
              <a:rPr lang="en" sz="3600">
                <a:latin typeface="Boogaloo"/>
                <a:ea typeface="Boogaloo"/>
                <a:cs typeface="Boogaloo"/>
                <a:sym typeface="Boogaloo"/>
              </a:rPr>
              <a:t>3-4-7</a:t>
            </a:r>
            <a:endParaRPr sz="3600">
              <a:latin typeface="Boogaloo"/>
              <a:ea typeface="Boogaloo"/>
              <a:cs typeface="Boogaloo"/>
              <a:sym typeface="Boogaloo"/>
            </a:endParaRPr>
          </a:p>
        </p:txBody>
      </p:sp>
      <p:sp>
        <p:nvSpPr>
          <p:cNvPr id="268" name="Google Shape;268;p41"/>
          <p:cNvSpPr/>
          <p:nvPr/>
        </p:nvSpPr>
        <p:spPr>
          <a:xfrm>
            <a:off x="13550" y="6425"/>
            <a:ext cx="9144000" cy="5143500"/>
          </a:xfrm>
          <a:prstGeom prst="rect">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p:nvPr/>
        </p:nvSpPr>
        <p:spPr>
          <a:xfrm>
            <a:off x="-188425" y="585400"/>
            <a:ext cx="9586800" cy="888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5"/>
          <p:cNvSpPr txBox="1"/>
          <p:nvPr>
            <p:ph type="ctrTitle"/>
          </p:nvPr>
        </p:nvSpPr>
        <p:spPr>
          <a:xfrm>
            <a:off x="311700" y="340650"/>
            <a:ext cx="8520600" cy="1146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OBJECTIVES</a:t>
            </a:r>
            <a:endParaRPr/>
          </a:p>
        </p:txBody>
      </p:sp>
      <p:sp>
        <p:nvSpPr>
          <p:cNvPr id="73" name="Google Shape;73;p15"/>
          <p:cNvSpPr txBox="1"/>
          <p:nvPr>
            <p:ph idx="1" type="subTitle"/>
          </p:nvPr>
        </p:nvSpPr>
        <p:spPr>
          <a:xfrm>
            <a:off x="311700" y="1810825"/>
            <a:ext cx="8520600" cy="792600"/>
          </a:xfrm>
          <a:prstGeom prst="rect">
            <a:avLst/>
          </a:prstGeom>
          <a:effectLst>
            <a:outerShdw blurRad="57150" rotWithShape="0" algn="bl">
              <a:srgbClr val="000000">
                <a:alpha val="50000"/>
              </a:srgbClr>
            </a:outerShdw>
          </a:effectLst>
        </p:spPr>
        <p:txBody>
          <a:bodyPr anchorCtr="0" anchor="t" bIns="91425" lIns="91425" spcFirstLastPara="1" rIns="91425" wrap="square" tIns="91425">
            <a:noAutofit/>
          </a:bodyPr>
          <a:lstStyle/>
          <a:p>
            <a:pPr indent="-406400" lvl="0" marL="457200" rtl="0" algn="l">
              <a:lnSpc>
                <a:spcPct val="150000"/>
              </a:lnSpc>
              <a:spcBef>
                <a:spcPts val="0"/>
              </a:spcBef>
              <a:spcAft>
                <a:spcPts val="0"/>
              </a:spcAft>
              <a:buClr>
                <a:srgbClr val="FFFFFF"/>
              </a:buClr>
              <a:buSzPts val="2800"/>
              <a:buAutoNum type="arabicPeriod"/>
            </a:pPr>
            <a:r>
              <a:rPr b="1" lang="en">
                <a:solidFill>
                  <a:srgbClr val="FFFFFF"/>
                </a:solidFill>
              </a:rPr>
              <a:t>NEED - </a:t>
            </a:r>
            <a:r>
              <a:rPr b="1" lang="en" sz="1800">
                <a:solidFill>
                  <a:srgbClr val="FFFFFF"/>
                </a:solidFill>
              </a:rPr>
              <a:t>What is needed from a</a:t>
            </a:r>
            <a:r>
              <a:rPr b="1" lang="en" sz="1800">
                <a:solidFill>
                  <a:srgbClr val="FFFFFF"/>
                </a:solidFill>
              </a:rPr>
              <a:t> congregation to help in the Healing.</a:t>
            </a:r>
            <a:endParaRPr b="1" sz="1800">
              <a:solidFill>
                <a:srgbClr val="FFFFFF"/>
              </a:solidFill>
            </a:endParaRPr>
          </a:p>
          <a:p>
            <a:pPr indent="-406400" lvl="0" marL="457200" rtl="0" algn="l">
              <a:lnSpc>
                <a:spcPct val="150000"/>
              </a:lnSpc>
              <a:spcBef>
                <a:spcPts val="0"/>
              </a:spcBef>
              <a:spcAft>
                <a:spcPts val="0"/>
              </a:spcAft>
              <a:buClr>
                <a:srgbClr val="FFFFFF"/>
              </a:buClr>
              <a:buSzPts val="2800"/>
              <a:buAutoNum type="arabicPeriod"/>
            </a:pPr>
            <a:r>
              <a:rPr b="1" lang="en">
                <a:solidFill>
                  <a:srgbClr val="FFFFFF"/>
                </a:solidFill>
              </a:rPr>
              <a:t>ACTION - </a:t>
            </a:r>
            <a:r>
              <a:rPr b="1" lang="en" sz="1800">
                <a:solidFill>
                  <a:srgbClr val="FFFFFF"/>
                </a:solidFill>
              </a:rPr>
              <a:t>What a congregation n</a:t>
            </a:r>
            <a:r>
              <a:rPr b="1" lang="en" sz="1800">
                <a:solidFill>
                  <a:srgbClr val="FFFFFF"/>
                </a:solidFill>
              </a:rPr>
              <a:t>eeds to do to Help them to Heal.</a:t>
            </a:r>
            <a:endParaRPr b="1" sz="1800">
              <a:solidFill>
                <a:srgbClr val="FFFFFF"/>
              </a:solidFill>
            </a:endParaRPr>
          </a:p>
          <a:p>
            <a:pPr indent="-406400" lvl="0" marL="457200" rtl="0" algn="l">
              <a:lnSpc>
                <a:spcPct val="115000"/>
              </a:lnSpc>
              <a:spcBef>
                <a:spcPts val="0"/>
              </a:spcBef>
              <a:spcAft>
                <a:spcPts val="0"/>
              </a:spcAft>
              <a:buClr>
                <a:srgbClr val="FFFFFF"/>
              </a:buClr>
              <a:buSzPts val="2800"/>
              <a:buAutoNum type="arabicPeriod"/>
            </a:pPr>
            <a:r>
              <a:rPr b="1" lang="en">
                <a:solidFill>
                  <a:srgbClr val="FFFFFF"/>
                </a:solidFill>
              </a:rPr>
              <a:t>CHARACTER - </a:t>
            </a:r>
            <a:r>
              <a:rPr b="1" lang="en" sz="1800">
                <a:solidFill>
                  <a:srgbClr val="FFFFFF"/>
                </a:solidFill>
              </a:rPr>
              <a:t>What qualities a congregation needs to </a:t>
            </a:r>
            <a:r>
              <a:rPr b="1" lang="en" sz="1800">
                <a:solidFill>
                  <a:srgbClr val="FFFFFF"/>
                </a:solidFill>
              </a:rPr>
              <a:t>Help in</a:t>
            </a:r>
            <a:endParaRPr b="1" sz="1800">
              <a:solidFill>
                <a:srgbClr val="FFFFFF"/>
              </a:solidFill>
            </a:endParaRPr>
          </a:p>
          <a:p>
            <a:pPr indent="0" lvl="0" marL="0" rtl="0" algn="l">
              <a:lnSpc>
                <a:spcPct val="150000"/>
              </a:lnSpc>
              <a:spcBef>
                <a:spcPts val="0"/>
              </a:spcBef>
              <a:spcAft>
                <a:spcPts val="0"/>
              </a:spcAft>
              <a:buNone/>
            </a:pPr>
            <a:r>
              <a:rPr b="1" lang="en" sz="1800">
                <a:solidFill>
                  <a:srgbClr val="FFFFFF"/>
                </a:solidFill>
              </a:rPr>
              <a:t>                                               the Healing Process. </a:t>
            </a:r>
            <a:r>
              <a:rPr b="1" lang="en">
                <a:solidFill>
                  <a:srgbClr val="FFFFFF"/>
                </a:solidFill>
              </a:rPr>
              <a:t> </a:t>
            </a:r>
            <a:endParaRPr b="1" sz="1800">
              <a:solidFill>
                <a:srgbClr val="FFFF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lin ang="5400012" scaled="0"/>
        </a:gradFill>
      </p:bgPr>
    </p:bg>
    <p:spTree>
      <p:nvGrpSpPr>
        <p:cNvPr id="272" name="Shape 272"/>
        <p:cNvGrpSpPr/>
        <p:nvPr/>
      </p:nvGrpSpPr>
      <p:grpSpPr>
        <a:xfrm>
          <a:off x="0" y="0"/>
          <a:ext cx="0" cy="0"/>
          <a:chOff x="0" y="0"/>
          <a:chExt cx="0" cy="0"/>
        </a:xfrm>
      </p:grpSpPr>
      <p:sp>
        <p:nvSpPr>
          <p:cNvPr id="273" name="Google Shape;273;p42"/>
          <p:cNvSpPr/>
          <p:nvPr/>
        </p:nvSpPr>
        <p:spPr>
          <a:xfrm>
            <a:off x="-215350" y="410375"/>
            <a:ext cx="9815700" cy="8079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t>3 NEEDS</a:t>
            </a:r>
            <a:endParaRPr b="1" sz="3600"/>
          </a:p>
        </p:txBody>
      </p:sp>
      <p:sp>
        <p:nvSpPr>
          <p:cNvPr id="275" name="Google Shape;275;p42"/>
          <p:cNvSpPr txBox="1"/>
          <p:nvPr>
            <p:ph idx="1" type="body"/>
          </p:nvPr>
        </p:nvSpPr>
        <p:spPr>
          <a:xfrm>
            <a:off x="311700" y="1630950"/>
            <a:ext cx="8520600" cy="2653800"/>
          </a:xfrm>
          <a:prstGeom prst="rect">
            <a:avLst/>
          </a:prstGeom>
        </p:spPr>
        <p:txBody>
          <a:bodyPr anchorCtr="0" anchor="t" bIns="91425" lIns="91425" spcFirstLastPara="1" rIns="91425" wrap="square" tIns="91425">
            <a:noAutofit/>
          </a:bodyPr>
          <a:lstStyle/>
          <a:p>
            <a:pPr indent="-419100" lvl="0" marL="457200" rtl="0" algn="l">
              <a:lnSpc>
                <a:spcPct val="200000"/>
              </a:lnSpc>
              <a:spcBef>
                <a:spcPts val="0"/>
              </a:spcBef>
              <a:spcAft>
                <a:spcPts val="0"/>
              </a:spcAft>
              <a:buClr>
                <a:srgbClr val="FFFFFF"/>
              </a:buClr>
              <a:buSzPts val="3000"/>
              <a:buAutoNum type="arabicPeriod"/>
            </a:pPr>
            <a:r>
              <a:rPr lang="en" sz="3000">
                <a:solidFill>
                  <a:srgbClr val="FFFFFF"/>
                </a:solidFill>
              </a:rPr>
              <a:t>SAFE TRUSTWORTHY RELATIONSHIPS</a:t>
            </a:r>
            <a:endParaRPr sz="3000">
              <a:solidFill>
                <a:srgbClr val="FFFFFF"/>
              </a:solidFill>
            </a:endParaRPr>
          </a:p>
          <a:p>
            <a:pPr indent="-419100" lvl="0" marL="457200" rtl="0" algn="l">
              <a:lnSpc>
                <a:spcPct val="200000"/>
              </a:lnSpc>
              <a:spcBef>
                <a:spcPts val="0"/>
              </a:spcBef>
              <a:spcAft>
                <a:spcPts val="0"/>
              </a:spcAft>
              <a:buClr>
                <a:srgbClr val="FFFFFF"/>
              </a:buClr>
              <a:buSzPts val="3000"/>
              <a:buAutoNum type="arabicPeriod"/>
            </a:pPr>
            <a:r>
              <a:rPr lang="en" sz="3000">
                <a:solidFill>
                  <a:srgbClr val="FFFFFF"/>
                </a:solidFill>
              </a:rPr>
              <a:t>OPPORTUNITIES FOR SELF </a:t>
            </a:r>
            <a:r>
              <a:rPr lang="en" sz="3000">
                <a:solidFill>
                  <a:srgbClr val="FFFFFF"/>
                </a:solidFill>
              </a:rPr>
              <a:t>REGULATION</a:t>
            </a:r>
            <a:endParaRPr sz="3000">
              <a:solidFill>
                <a:srgbClr val="FFFFFF"/>
              </a:solidFill>
            </a:endParaRPr>
          </a:p>
          <a:p>
            <a:pPr indent="-419100" lvl="0" marL="457200" rtl="0" algn="l">
              <a:lnSpc>
                <a:spcPct val="200000"/>
              </a:lnSpc>
              <a:spcBef>
                <a:spcPts val="0"/>
              </a:spcBef>
              <a:spcAft>
                <a:spcPts val="0"/>
              </a:spcAft>
              <a:buClr>
                <a:srgbClr val="FFFFFF"/>
              </a:buClr>
              <a:buSzPts val="3000"/>
              <a:buAutoNum type="arabicPeriod"/>
            </a:pPr>
            <a:r>
              <a:rPr lang="en" sz="3000">
                <a:solidFill>
                  <a:srgbClr val="FFFFFF"/>
                </a:solidFill>
              </a:rPr>
              <a:t>SHARING LIFE STORIES HONESTLY</a:t>
            </a:r>
            <a:endParaRPr sz="3000">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177EE"/>
            </a:gs>
            <a:gs pos="100000">
              <a:srgbClr val="113D8A"/>
            </a:gs>
          </a:gsLst>
          <a:lin ang="5400012" scaled="0"/>
        </a:gradFill>
      </p:bgPr>
    </p:bg>
    <p:spTree>
      <p:nvGrpSpPr>
        <p:cNvPr id="279" name="Shape 279"/>
        <p:cNvGrpSpPr/>
        <p:nvPr/>
      </p:nvGrpSpPr>
      <p:grpSpPr>
        <a:xfrm>
          <a:off x="0" y="0"/>
          <a:ext cx="0" cy="0"/>
          <a:chOff x="0" y="0"/>
          <a:chExt cx="0" cy="0"/>
        </a:xfrm>
      </p:grpSpPr>
      <p:sp>
        <p:nvSpPr>
          <p:cNvPr id="280" name="Google Shape;280;p43"/>
          <p:cNvSpPr/>
          <p:nvPr/>
        </p:nvSpPr>
        <p:spPr>
          <a:xfrm>
            <a:off x="-296150" y="356500"/>
            <a:ext cx="9654300" cy="767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t>4 ACTIONS</a:t>
            </a:r>
            <a:endParaRPr b="1" sz="3600"/>
          </a:p>
        </p:txBody>
      </p:sp>
      <p:sp>
        <p:nvSpPr>
          <p:cNvPr id="282" name="Google Shape;282;p43"/>
          <p:cNvSpPr txBox="1"/>
          <p:nvPr>
            <p:ph idx="1" type="body"/>
          </p:nvPr>
        </p:nvSpPr>
        <p:spPr>
          <a:xfrm>
            <a:off x="311700" y="1572775"/>
            <a:ext cx="8734200" cy="3416400"/>
          </a:xfrm>
          <a:prstGeom prst="rect">
            <a:avLst/>
          </a:prstGeom>
        </p:spPr>
        <p:txBody>
          <a:bodyPr anchorCtr="0" anchor="t" bIns="91425" lIns="91425" spcFirstLastPara="1" rIns="91425" wrap="square" tIns="91425">
            <a:noAutofit/>
          </a:bodyPr>
          <a:lstStyle/>
          <a:p>
            <a:pPr indent="-355600" lvl="0" marL="457200" rtl="0" algn="l">
              <a:lnSpc>
                <a:spcPct val="200000"/>
              </a:lnSpc>
              <a:spcBef>
                <a:spcPts val="0"/>
              </a:spcBef>
              <a:spcAft>
                <a:spcPts val="0"/>
              </a:spcAft>
              <a:buClr>
                <a:schemeClr val="lt1"/>
              </a:buClr>
              <a:buSzPts val="2000"/>
              <a:buAutoNum type="arabicPeriod"/>
            </a:pPr>
            <a:r>
              <a:rPr b="1" lang="en" sz="2000">
                <a:solidFill>
                  <a:schemeClr val="lt1"/>
                </a:solidFill>
              </a:rPr>
              <a:t>REALIZE</a:t>
            </a:r>
            <a:r>
              <a:rPr lang="en" sz="2000">
                <a:solidFill>
                  <a:schemeClr val="lt1"/>
                </a:solidFill>
              </a:rPr>
              <a:t> (Become Aware)</a:t>
            </a:r>
            <a:endParaRPr sz="2000">
              <a:solidFill>
                <a:schemeClr val="lt1"/>
              </a:solidFill>
            </a:endParaRPr>
          </a:p>
          <a:p>
            <a:pPr indent="-355600" lvl="0" marL="457200" rtl="0" algn="l">
              <a:lnSpc>
                <a:spcPct val="200000"/>
              </a:lnSpc>
              <a:spcBef>
                <a:spcPts val="0"/>
              </a:spcBef>
              <a:spcAft>
                <a:spcPts val="0"/>
              </a:spcAft>
              <a:buClr>
                <a:schemeClr val="lt1"/>
              </a:buClr>
              <a:buSzPts val="2000"/>
              <a:buAutoNum type="arabicPeriod"/>
            </a:pPr>
            <a:r>
              <a:rPr b="1" lang="en" sz="2000">
                <a:solidFill>
                  <a:schemeClr val="lt1"/>
                </a:solidFill>
              </a:rPr>
              <a:t>RECOGNIZE</a:t>
            </a:r>
            <a:r>
              <a:rPr lang="en" sz="2000">
                <a:solidFill>
                  <a:schemeClr val="lt1"/>
                </a:solidFill>
              </a:rPr>
              <a:t> (the Ripples from Trauma)  </a:t>
            </a:r>
            <a:endParaRPr sz="2000">
              <a:solidFill>
                <a:schemeClr val="lt1"/>
              </a:solidFill>
            </a:endParaRPr>
          </a:p>
          <a:p>
            <a:pPr indent="-355600" lvl="0" marL="457200" rtl="0" algn="l">
              <a:lnSpc>
                <a:spcPct val="200000"/>
              </a:lnSpc>
              <a:spcBef>
                <a:spcPts val="0"/>
              </a:spcBef>
              <a:spcAft>
                <a:spcPts val="0"/>
              </a:spcAft>
              <a:buClr>
                <a:schemeClr val="lt1"/>
              </a:buClr>
              <a:buSzPts val="2000"/>
              <a:buAutoNum type="arabicPeriod"/>
            </a:pPr>
            <a:r>
              <a:rPr b="1" lang="en" sz="2000">
                <a:solidFill>
                  <a:schemeClr val="lt1"/>
                </a:solidFill>
              </a:rPr>
              <a:t>RESPOND</a:t>
            </a:r>
            <a:r>
              <a:rPr lang="en" sz="2000">
                <a:solidFill>
                  <a:schemeClr val="lt1"/>
                </a:solidFill>
              </a:rPr>
              <a:t> (Integrating trauma into policies, procedures, and practices)</a:t>
            </a:r>
            <a:endParaRPr sz="2000">
              <a:solidFill>
                <a:schemeClr val="lt1"/>
              </a:solidFill>
            </a:endParaRPr>
          </a:p>
          <a:p>
            <a:pPr indent="-355600" lvl="0" marL="457200" rtl="0" algn="l">
              <a:lnSpc>
                <a:spcPct val="200000"/>
              </a:lnSpc>
              <a:spcBef>
                <a:spcPts val="0"/>
              </a:spcBef>
              <a:spcAft>
                <a:spcPts val="0"/>
              </a:spcAft>
              <a:buClr>
                <a:schemeClr val="lt1"/>
              </a:buClr>
              <a:buSzPts val="2000"/>
              <a:buAutoNum type="arabicPeriod"/>
            </a:pPr>
            <a:r>
              <a:rPr b="1" lang="en" sz="2000">
                <a:solidFill>
                  <a:schemeClr val="lt1"/>
                </a:solidFill>
              </a:rPr>
              <a:t>RESIST RE-TRAUMATIZATION</a:t>
            </a:r>
            <a:r>
              <a:rPr lang="en" sz="2000">
                <a:solidFill>
                  <a:schemeClr val="lt1"/>
                </a:solidFill>
              </a:rPr>
              <a:t> (Operate through a Trauma Lens)</a:t>
            </a:r>
            <a:endParaRPr sz="2000">
              <a:solidFill>
                <a:schemeClr val="lt1"/>
              </a:solidFill>
            </a:endParaRPr>
          </a:p>
          <a:p>
            <a:pPr indent="0" lvl="0" marL="0" rtl="0" algn="l">
              <a:lnSpc>
                <a:spcPct val="200000"/>
              </a:lnSpc>
              <a:spcBef>
                <a:spcPts val="1600"/>
              </a:spcBef>
              <a:spcAft>
                <a:spcPts val="1600"/>
              </a:spcAft>
              <a:buNone/>
            </a:pPr>
            <a:r>
              <a:t/>
            </a:r>
            <a:endParaRPr>
              <a:solidFill>
                <a:srgbClr val="595959"/>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E29AA"/>
            </a:gs>
            <a:gs pos="100000">
              <a:srgbClr val="1E123D"/>
            </a:gs>
          </a:gsLst>
          <a:lin ang="5400012" scaled="0"/>
        </a:gradFill>
      </p:bgPr>
    </p:bg>
    <p:spTree>
      <p:nvGrpSpPr>
        <p:cNvPr id="286" name="Shape 286"/>
        <p:cNvGrpSpPr/>
        <p:nvPr/>
      </p:nvGrpSpPr>
      <p:grpSpPr>
        <a:xfrm>
          <a:off x="0" y="0"/>
          <a:ext cx="0" cy="0"/>
          <a:chOff x="0" y="0"/>
          <a:chExt cx="0" cy="0"/>
        </a:xfrm>
      </p:grpSpPr>
      <p:sp>
        <p:nvSpPr>
          <p:cNvPr id="287" name="Google Shape;287;p44"/>
          <p:cNvSpPr/>
          <p:nvPr/>
        </p:nvSpPr>
        <p:spPr>
          <a:xfrm>
            <a:off x="-417325" y="396900"/>
            <a:ext cx="9950400" cy="6867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7 CHARACTERISTICS</a:t>
            </a:r>
            <a:endParaRPr b="1"/>
          </a:p>
        </p:txBody>
      </p:sp>
      <p:sp>
        <p:nvSpPr>
          <p:cNvPr id="289" name="Google Shape;289;p44"/>
          <p:cNvSpPr txBox="1"/>
          <p:nvPr>
            <p:ph idx="1" type="body"/>
          </p:nvPr>
        </p:nvSpPr>
        <p:spPr>
          <a:xfrm>
            <a:off x="311700" y="1408325"/>
            <a:ext cx="4158900" cy="3416400"/>
          </a:xfrm>
          <a:prstGeom prst="rect">
            <a:avLst/>
          </a:prstGeom>
        </p:spPr>
        <p:txBody>
          <a:bodyPr anchorCtr="0" anchor="t" bIns="91425" lIns="91425" spcFirstLastPara="1" rIns="91425" wrap="square" tIns="91425">
            <a:noAutofit/>
          </a:bodyPr>
          <a:lstStyle/>
          <a:p>
            <a:pPr indent="-381000" lvl="0" marL="457200" rtl="0" algn="l">
              <a:lnSpc>
                <a:spcPct val="200000"/>
              </a:lnSpc>
              <a:spcBef>
                <a:spcPts val="0"/>
              </a:spcBef>
              <a:spcAft>
                <a:spcPts val="0"/>
              </a:spcAft>
              <a:buClr>
                <a:srgbClr val="FFFFFF"/>
              </a:buClr>
              <a:buSzPts val="2400"/>
              <a:buAutoNum type="arabicPeriod"/>
            </a:pPr>
            <a:r>
              <a:rPr lang="en" sz="2400">
                <a:solidFill>
                  <a:srgbClr val="FFFFFF"/>
                </a:solidFill>
              </a:rPr>
              <a:t>Acknowledge </a:t>
            </a:r>
            <a:endParaRPr sz="2400">
              <a:solidFill>
                <a:srgbClr val="FFFFFF"/>
              </a:solidFill>
            </a:endParaRPr>
          </a:p>
          <a:p>
            <a:pPr indent="-381000" lvl="0" marL="457200" rtl="0" algn="l">
              <a:lnSpc>
                <a:spcPct val="100000"/>
              </a:lnSpc>
              <a:spcBef>
                <a:spcPts val="0"/>
              </a:spcBef>
              <a:spcAft>
                <a:spcPts val="0"/>
              </a:spcAft>
              <a:buClr>
                <a:srgbClr val="FFFFFF"/>
              </a:buClr>
              <a:buSzPts val="2400"/>
              <a:buAutoNum type="arabicPeriod"/>
            </a:pPr>
            <a:r>
              <a:rPr lang="en" sz="2400">
                <a:solidFill>
                  <a:srgbClr val="FFFFFF"/>
                </a:solidFill>
              </a:rPr>
              <a:t>Recognize the Impact of Trauma</a:t>
            </a:r>
            <a:endParaRPr sz="2400">
              <a:solidFill>
                <a:srgbClr val="FFFFFF"/>
              </a:solidFill>
            </a:endParaRPr>
          </a:p>
          <a:p>
            <a:pPr indent="-381000" lvl="0" marL="457200" rtl="0" algn="l">
              <a:lnSpc>
                <a:spcPct val="200000"/>
              </a:lnSpc>
              <a:spcBef>
                <a:spcPts val="2000"/>
              </a:spcBef>
              <a:spcAft>
                <a:spcPts val="0"/>
              </a:spcAft>
              <a:buClr>
                <a:srgbClr val="FFFFFF"/>
              </a:buClr>
              <a:buSzPts val="2400"/>
              <a:buAutoNum type="arabicPeriod"/>
            </a:pPr>
            <a:r>
              <a:rPr lang="en" sz="2400">
                <a:solidFill>
                  <a:srgbClr val="FFFFFF"/>
                </a:solidFill>
              </a:rPr>
              <a:t>Perspective Shift</a:t>
            </a:r>
            <a:endParaRPr sz="2400">
              <a:solidFill>
                <a:srgbClr val="FFFFFF"/>
              </a:solidFill>
            </a:endParaRPr>
          </a:p>
          <a:p>
            <a:pPr indent="-381000" lvl="0" marL="457200" rtl="0" algn="l">
              <a:lnSpc>
                <a:spcPct val="200000"/>
              </a:lnSpc>
              <a:spcBef>
                <a:spcPts val="0"/>
              </a:spcBef>
              <a:spcAft>
                <a:spcPts val="0"/>
              </a:spcAft>
              <a:buClr>
                <a:srgbClr val="FFFFFF"/>
              </a:buClr>
              <a:buSzPts val="2400"/>
              <a:buAutoNum type="arabicPeriod"/>
            </a:pPr>
            <a:r>
              <a:rPr lang="en" sz="2400">
                <a:solidFill>
                  <a:srgbClr val="FFFFFF"/>
                </a:solidFill>
              </a:rPr>
              <a:t>Self Regulation</a:t>
            </a:r>
            <a:endParaRPr sz="2400">
              <a:solidFill>
                <a:srgbClr val="FFFFFF"/>
              </a:solidFill>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290" name="Google Shape;290;p44"/>
          <p:cNvSpPr txBox="1"/>
          <p:nvPr/>
        </p:nvSpPr>
        <p:spPr>
          <a:xfrm>
            <a:off x="4859400" y="1408325"/>
            <a:ext cx="3972900" cy="34164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2400">
                <a:solidFill>
                  <a:srgbClr val="FFFFFF"/>
                </a:solidFill>
              </a:rPr>
              <a:t>5.   </a:t>
            </a:r>
            <a:r>
              <a:rPr lang="en" sz="2400">
                <a:solidFill>
                  <a:srgbClr val="FFFFFF"/>
                </a:solidFill>
              </a:rPr>
              <a:t>Sustain Relationships</a:t>
            </a:r>
            <a:endParaRPr sz="2400">
              <a:solidFill>
                <a:srgbClr val="FFFFFF"/>
              </a:solidFill>
            </a:endParaRPr>
          </a:p>
          <a:p>
            <a:pPr indent="0" lvl="0" marL="0" rtl="0" algn="l">
              <a:lnSpc>
                <a:spcPct val="200000"/>
              </a:lnSpc>
              <a:spcBef>
                <a:spcPts val="0"/>
              </a:spcBef>
              <a:spcAft>
                <a:spcPts val="0"/>
              </a:spcAft>
              <a:buNone/>
            </a:pPr>
            <a:r>
              <a:rPr lang="en" sz="2400">
                <a:solidFill>
                  <a:srgbClr val="FFFFFF"/>
                </a:solidFill>
              </a:rPr>
              <a:t>6.   Sense of Purpose</a:t>
            </a:r>
            <a:endParaRPr sz="2400">
              <a:solidFill>
                <a:srgbClr val="FFFFFF"/>
              </a:solidFill>
            </a:endParaRPr>
          </a:p>
          <a:p>
            <a:pPr indent="0" lvl="0" marL="0" rtl="0" algn="l">
              <a:lnSpc>
                <a:spcPct val="200000"/>
              </a:lnSpc>
              <a:spcBef>
                <a:spcPts val="0"/>
              </a:spcBef>
              <a:spcAft>
                <a:spcPts val="0"/>
              </a:spcAft>
              <a:buNone/>
            </a:pPr>
            <a:r>
              <a:rPr lang="en" sz="2400">
                <a:solidFill>
                  <a:srgbClr val="FFFFFF"/>
                </a:solidFill>
              </a:rPr>
              <a:t>7.   </a:t>
            </a:r>
            <a:r>
              <a:rPr lang="en" sz="2400">
                <a:solidFill>
                  <a:srgbClr val="FFFFFF"/>
                </a:solidFill>
              </a:rPr>
              <a:t>Ongoing</a:t>
            </a:r>
            <a:r>
              <a:rPr lang="en" sz="2400">
                <a:solidFill>
                  <a:srgbClr val="FFFFFF"/>
                </a:solidFill>
              </a:rPr>
              <a:t> Self Care</a:t>
            </a:r>
            <a:endParaRPr sz="2400">
              <a:solidFill>
                <a:srgbClr val="FFFF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5"/>
          <p:cNvSpPr/>
          <p:nvPr/>
        </p:nvSpPr>
        <p:spPr>
          <a:xfrm>
            <a:off x="-309600" y="1339425"/>
            <a:ext cx="10367700" cy="28950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45"/>
          <p:cNvSpPr txBox="1"/>
          <p:nvPr>
            <p:ph type="title"/>
          </p:nvPr>
        </p:nvSpPr>
        <p:spPr>
          <a:xfrm>
            <a:off x="386250" y="445025"/>
            <a:ext cx="8520600" cy="5727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SzPts val="2800"/>
              <a:buAutoNum type="arabicPeriod"/>
            </a:pPr>
            <a:r>
              <a:rPr lang="en"/>
              <a:t>  ACKNOWLEDGE</a:t>
            </a:r>
            <a:endParaRPr/>
          </a:p>
        </p:txBody>
      </p:sp>
      <p:sp>
        <p:nvSpPr>
          <p:cNvPr id="297" name="Google Shape;297;p45"/>
          <p:cNvSpPr txBox="1"/>
          <p:nvPr>
            <p:ph idx="1" type="body"/>
          </p:nvPr>
        </p:nvSpPr>
        <p:spPr>
          <a:xfrm>
            <a:off x="311700" y="13948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000000"/>
                </a:solidFill>
              </a:rPr>
              <a:t>To Acknowledge The Impact Of Trauma On An Individual </a:t>
            </a:r>
            <a:r>
              <a:rPr lang="en" sz="3600">
                <a:solidFill>
                  <a:srgbClr val="000000"/>
                </a:solidFill>
              </a:rPr>
              <a:t>-</a:t>
            </a:r>
            <a:r>
              <a:rPr lang="en" sz="3600">
                <a:solidFill>
                  <a:srgbClr val="000000"/>
                </a:solidFill>
              </a:rPr>
              <a:t> We First Need To Acknowledge That Trauma Is Real And How It </a:t>
            </a:r>
            <a:r>
              <a:rPr lang="en" sz="3600">
                <a:solidFill>
                  <a:srgbClr val="000000"/>
                </a:solidFill>
              </a:rPr>
              <a:t>Affects</a:t>
            </a:r>
            <a:r>
              <a:rPr lang="en" sz="3600">
                <a:solidFill>
                  <a:srgbClr val="000000"/>
                </a:solidFill>
              </a:rPr>
              <a:t> Us.</a:t>
            </a:r>
            <a:endParaRPr sz="3600">
              <a:solidFill>
                <a:srgbClr val="000000"/>
              </a:solidFill>
            </a:endParaRPr>
          </a:p>
          <a:p>
            <a:pPr indent="0" lvl="0" marL="0" rtl="0" algn="l">
              <a:spcBef>
                <a:spcPts val="1600"/>
              </a:spcBef>
              <a:spcAft>
                <a:spcPts val="0"/>
              </a:spcAft>
              <a:buNone/>
            </a:pPr>
            <a:r>
              <a:t/>
            </a:r>
            <a:endParaRPr sz="2400"/>
          </a:p>
          <a:p>
            <a:pPr indent="0" lvl="0" marL="0" rtl="0" algn="l">
              <a:spcBef>
                <a:spcPts val="1600"/>
              </a:spcBef>
              <a:spcAft>
                <a:spcPts val="1600"/>
              </a:spcAft>
              <a:buNone/>
            </a:pPr>
            <a:r>
              <a:t/>
            </a:r>
            <a:endParaRPr sz="24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6"/>
          <p:cNvSpPr/>
          <p:nvPr/>
        </p:nvSpPr>
        <p:spPr>
          <a:xfrm>
            <a:off x="-323075" y="383425"/>
            <a:ext cx="9856200" cy="700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   RECOGNIZE THE IMPACT</a:t>
            </a:r>
            <a:endParaRPr/>
          </a:p>
        </p:txBody>
      </p:sp>
      <p:sp>
        <p:nvSpPr>
          <p:cNvPr id="304" name="Google Shape;304;p46"/>
          <p:cNvSpPr txBox="1"/>
          <p:nvPr>
            <p:ph idx="1" type="body"/>
          </p:nvPr>
        </p:nvSpPr>
        <p:spPr>
          <a:xfrm>
            <a:off x="311700" y="1152475"/>
            <a:ext cx="8520600" cy="34164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1600"/>
              </a:spcAft>
              <a:buNone/>
            </a:pPr>
            <a:r>
              <a:rPr lang="en" sz="3600">
                <a:solidFill>
                  <a:schemeClr val="lt1"/>
                </a:solidFill>
              </a:rPr>
              <a:t>Recognize the impact Adverse Experiences have on us and how those experiences can have t</a:t>
            </a:r>
            <a:r>
              <a:rPr lang="en" sz="3600">
                <a:solidFill>
                  <a:schemeClr val="lt1"/>
                </a:solidFill>
              </a:rPr>
              <a:t>he ripple effect on our health, social skills and mental health.</a:t>
            </a:r>
            <a:endParaRPr sz="3600">
              <a:solidFill>
                <a:schemeClr val="lt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7"/>
          <p:cNvSpPr/>
          <p:nvPr/>
        </p:nvSpPr>
        <p:spPr>
          <a:xfrm>
            <a:off x="-269225" y="1231700"/>
            <a:ext cx="9869700" cy="32181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47"/>
          <p:cNvSpPr txBox="1"/>
          <p:nvPr>
            <p:ph type="title"/>
          </p:nvPr>
        </p:nvSpPr>
        <p:spPr>
          <a:xfrm>
            <a:off x="311700" y="2834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   PERSPECTIVE SHIFT</a:t>
            </a:r>
            <a:endParaRPr/>
          </a:p>
        </p:txBody>
      </p:sp>
      <p:sp>
        <p:nvSpPr>
          <p:cNvPr id="311" name="Google Shape;311;p4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000000"/>
                </a:solidFill>
              </a:rPr>
              <a:t>Our perspective needs to shift. We need to see the people around us through the lens of trauma, not asking “What is wrong with you?” But “ What happened to you or what is happening to you?” </a:t>
            </a:r>
            <a:endParaRPr sz="3600">
              <a:solidFill>
                <a:srgbClr val="000000"/>
              </a:solidFill>
            </a:endParaRPr>
          </a:p>
          <a:p>
            <a:pPr indent="0" lvl="0" marL="0" rtl="0" algn="l">
              <a:spcBef>
                <a:spcPts val="1600"/>
              </a:spcBef>
              <a:spcAft>
                <a:spcPts val="160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15" name="Shape 315"/>
        <p:cNvGrpSpPr/>
        <p:nvPr/>
      </p:nvGrpSpPr>
      <p:grpSpPr>
        <a:xfrm>
          <a:off x="0" y="0"/>
          <a:ext cx="0" cy="0"/>
          <a:chOff x="0" y="0"/>
          <a:chExt cx="0" cy="0"/>
        </a:xfrm>
      </p:grpSpPr>
      <p:sp>
        <p:nvSpPr>
          <p:cNvPr id="316" name="Google Shape;316;p48"/>
          <p:cNvSpPr/>
          <p:nvPr/>
        </p:nvSpPr>
        <p:spPr>
          <a:xfrm>
            <a:off x="-255750" y="369975"/>
            <a:ext cx="9640800" cy="727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4.   SELF REGULATION</a:t>
            </a:r>
            <a:endParaRPr/>
          </a:p>
        </p:txBody>
      </p:sp>
      <p:sp>
        <p:nvSpPr>
          <p:cNvPr id="318" name="Google Shape;318;p4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000">
                <a:solidFill>
                  <a:srgbClr val="FFFFFF"/>
                </a:solidFill>
              </a:rPr>
              <a:t>We need to be a Colossians 3 Christian, wearing the garment of</a:t>
            </a:r>
            <a:r>
              <a:rPr lang="en" sz="3000"/>
              <a:t> </a:t>
            </a:r>
            <a:r>
              <a:rPr lang="en" sz="3000">
                <a:solidFill>
                  <a:srgbClr val="FFFFFF"/>
                </a:solidFill>
              </a:rPr>
              <a:t>compassion, kindness, humility, quiet strength, discipline. Be even-tempered, content with second place, quick to forgive an offense. Forgive as quickly and completely as the Master forgave you.</a:t>
            </a:r>
            <a:endParaRPr sz="3000">
              <a:solidFill>
                <a:srgbClr val="FFFFFF"/>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9"/>
          <p:cNvSpPr/>
          <p:nvPr/>
        </p:nvSpPr>
        <p:spPr>
          <a:xfrm>
            <a:off x="-457725" y="1191325"/>
            <a:ext cx="9990900" cy="32181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   Sustain Relationships</a:t>
            </a:r>
            <a:endParaRPr/>
          </a:p>
        </p:txBody>
      </p:sp>
      <p:sp>
        <p:nvSpPr>
          <p:cNvPr id="325" name="Google Shape;325;p49"/>
          <p:cNvSpPr txBox="1"/>
          <p:nvPr>
            <p:ph idx="1" type="body"/>
          </p:nvPr>
        </p:nvSpPr>
        <p:spPr>
          <a:xfrm>
            <a:off x="277425" y="13544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000">
                <a:solidFill>
                  <a:srgbClr val="000000"/>
                </a:solidFill>
              </a:rPr>
              <a:t>We need to be a congregation that is not just a Sunday and maybe Wednesday night church. Willing to take our masks down and welcome others to get to know the real us. We need to be authentic/real.</a:t>
            </a:r>
            <a:endParaRPr sz="3000">
              <a:solidFill>
                <a:srgbClr val="0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50"/>
          <p:cNvSpPr/>
          <p:nvPr/>
        </p:nvSpPr>
        <p:spPr>
          <a:xfrm>
            <a:off x="-296150" y="383425"/>
            <a:ext cx="9775200" cy="7407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6.   SENSE OF PURPOSE</a:t>
            </a:r>
            <a:endParaRPr/>
          </a:p>
        </p:txBody>
      </p:sp>
      <p:sp>
        <p:nvSpPr>
          <p:cNvPr id="332" name="Google Shape;332;p50"/>
          <p:cNvSpPr txBox="1"/>
          <p:nvPr>
            <p:ph idx="1" type="body"/>
          </p:nvPr>
        </p:nvSpPr>
        <p:spPr>
          <a:xfrm>
            <a:off x="311700" y="660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en" sz="2400">
                <a:solidFill>
                  <a:srgbClr val="FFFFFF"/>
                </a:solidFill>
              </a:rPr>
              <a:t>John 13:34 - Love One Another</a:t>
            </a:r>
            <a:endParaRPr sz="2400">
              <a:solidFill>
                <a:srgbClr val="FFFFFF"/>
              </a:solidFill>
            </a:endParaRPr>
          </a:p>
          <a:p>
            <a:pPr indent="0" lvl="0" marL="0" rtl="0" algn="l">
              <a:spcBef>
                <a:spcPts val="1600"/>
              </a:spcBef>
              <a:spcAft>
                <a:spcPts val="0"/>
              </a:spcAft>
              <a:buNone/>
            </a:pPr>
            <a:r>
              <a:rPr lang="en" sz="2400">
                <a:solidFill>
                  <a:srgbClr val="FFFFFF"/>
                </a:solidFill>
              </a:rPr>
              <a:t>Galatians</a:t>
            </a:r>
            <a:r>
              <a:rPr lang="en" sz="2400">
                <a:solidFill>
                  <a:srgbClr val="FFFFFF"/>
                </a:solidFill>
              </a:rPr>
              <a:t> 6:10 - Do good to all people </a:t>
            </a:r>
            <a:endParaRPr sz="2400">
              <a:solidFill>
                <a:srgbClr val="FFFFFF"/>
              </a:solidFill>
            </a:endParaRPr>
          </a:p>
          <a:p>
            <a:pPr indent="0" lvl="0" marL="0" rtl="0" algn="l">
              <a:spcBef>
                <a:spcPts val="1600"/>
              </a:spcBef>
              <a:spcAft>
                <a:spcPts val="0"/>
              </a:spcAft>
              <a:buNone/>
            </a:pPr>
            <a:r>
              <a:rPr lang="en" sz="2400">
                <a:solidFill>
                  <a:srgbClr val="FFFFFF"/>
                </a:solidFill>
              </a:rPr>
              <a:t>Galatians</a:t>
            </a:r>
            <a:r>
              <a:rPr lang="en" sz="2400">
                <a:solidFill>
                  <a:srgbClr val="FFFFFF"/>
                </a:solidFill>
              </a:rPr>
              <a:t> 5:13 - Serve One Another</a:t>
            </a:r>
            <a:endParaRPr sz="2400">
              <a:solidFill>
                <a:srgbClr val="FFFFFF"/>
              </a:solidFill>
            </a:endParaRPr>
          </a:p>
          <a:p>
            <a:pPr indent="0" lvl="0" marL="0" rtl="0" algn="l">
              <a:spcBef>
                <a:spcPts val="1600"/>
              </a:spcBef>
              <a:spcAft>
                <a:spcPts val="0"/>
              </a:spcAft>
              <a:buNone/>
            </a:pPr>
            <a:r>
              <a:rPr lang="en" sz="2400">
                <a:solidFill>
                  <a:srgbClr val="FFFFFF"/>
                </a:solidFill>
              </a:rPr>
              <a:t>Galatians</a:t>
            </a:r>
            <a:r>
              <a:rPr lang="en" sz="2400">
                <a:solidFill>
                  <a:srgbClr val="FFFFFF"/>
                </a:solidFill>
              </a:rPr>
              <a:t> 6:2 - Carry Each Other’s Burdens</a:t>
            </a:r>
            <a:endParaRPr sz="2400">
              <a:solidFill>
                <a:srgbClr val="FFFFFF"/>
              </a:solidFill>
            </a:endParaRPr>
          </a:p>
          <a:p>
            <a:pPr indent="0" lvl="0" marL="0" rtl="0" algn="l">
              <a:spcBef>
                <a:spcPts val="1600"/>
              </a:spcBef>
              <a:spcAft>
                <a:spcPts val="0"/>
              </a:spcAft>
              <a:buNone/>
            </a:pPr>
            <a:r>
              <a:rPr lang="en" sz="2400">
                <a:solidFill>
                  <a:srgbClr val="FFFFFF"/>
                </a:solidFill>
              </a:rPr>
              <a:t>Romans 15:7 - Accept One Another</a:t>
            </a:r>
            <a:endParaRPr sz="2400">
              <a:solidFill>
                <a:srgbClr val="FFFFFF"/>
              </a:solidFill>
            </a:endParaRPr>
          </a:p>
          <a:p>
            <a:pPr indent="0" lvl="0" marL="0" rtl="0" algn="l">
              <a:spcBef>
                <a:spcPts val="1600"/>
              </a:spcBef>
              <a:spcAft>
                <a:spcPts val="1600"/>
              </a:spcAft>
              <a:buNone/>
            </a:pPr>
            <a:r>
              <a:rPr lang="en" sz="2400">
                <a:solidFill>
                  <a:srgbClr val="FFFFFF"/>
                </a:solidFill>
              </a:rPr>
              <a:t>Ephesians 4:32 - Compassion &amp; Forgiveness</a:t>
            </a:r>
            <a:endParaRPr sz="2400">
              <a:solidFill>
                <a:srgbClr val="FFFFF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1"/>
          <p:cNvSpPr/>
          <p:nvPr/>
        </p:nvSpPr>
        <p:spPr>
          <a:xfrm>
            <a:off x="-121100" y="356500"/>
            <a:ext cx="9425100" cy="7809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7.   ON GOING SELF CARE</a:t>
            </a:r>
            <a:endParaRPr/>
          </a:p>
        </p:txBody>
      </p:sp>
      <p:sp>
        <p:nvSpPr>
          <p:cNvPr id="339" name="Google Shape;339;p51"/>
          <p:cNvSpPr/>
          <p:nvPr/>
        </p:nvSpPr>
        <p:spPr>
          <a:xfrm>
            <a:off x="-288750" y="2200625"/>
            <a:ext cx="9721500" cy="2652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51"/>
          <p:cNvSpPr txBox="1"/>
          <p:nvPr>
            <p:ph idx="1" type="body"/>
          </p:nvPr>
        </p:nvSpPr>
        <p:spPr>
          <a:xfrm>
            <a:off x="292175" y="2146775"/>
            <a:ext cx="8520600" cy="3067800"/>
          </a:xfrm>
          <a:prstGeom prst="rect">
            <a:avLst/>
          </a:prstGeom>
        </p:spPr>
        <p:txBody>
          <a:bodyPr anchorCtr="0" anchor="t" bIns="91425" lIns="91425" spcFirstLastPara="1" rIns="91425" wrap="square" tIns="91425">
            <a:noAutofit/>
          </a:bodyPr>
          <a:lstStyle/>
          <a:p>
            <a:pPr indent="-419100" lvl="0" marL="457200" rtl="0" algn="l">
              <a:spcBef>
                <a:spcPts val="2000"/>
              </a:spcBef>
              <a:spcAft>
                <a:spcPts val="0"/>
              </a:spcAft>
              <a:buSzPts val="3000"/>
              <a:buAutoNum type="arabicPeriod"/>
            </a:pPr>
            <a:r>
              <a:rPr lang="en" sz="3000"/>
              <a:t>BE AWARE - of what is happening to you.</a:t>
            </a:r>
            <a:endParaRPr sz="3000"/>
          </a:p>
          <a:p>
            <a:pPr indent="-419100" lvl="0" marL="457200" rtl="0" algn="l">
              <a:spcBef>
                <a:spcPts val="0"/>
              </a:spcBef>
              <a:spcAft>
                <a:spcPts val="0"/>
              </a:spcAft>
              <a:buSzPts val="3000"/>
              <a:buAutoNum type="arabicPeriod"/>
            </a:pPr>
            <a:r>
              <a:rPr lang="en" sz="3000"/>
              <a:t>BOUNDARIES - are for you too.</a:t>
            </a:r>
            <a:endParaRPr sz="3000"/>
          </a:p>
          <a:p>
            <a:pPr indent="-419100" lvl="0" marL="457200" rtl="0" algn="l">
              <a:spcBef>
                <a:spcPts val="0"/>
              </a:spcBef>
              <a:spcAft>
                <a:spcPts val="0"/>
              </a:spcAft>
              <a:buSzPts val="3000"/>
              <a:buAutoNum type="arabicPeriod"/>
            </a:pPr>
            <a:r>
              <a:rPr lang="en" sz="3000"/>
              <a:t>BODY-MIND-SPIRIT it takes all three.</a:t>
            </a:r>
            <a:endParaRPr sz="3000"/>
          </a:p>
          <a:p>
            <a:pPr indent="-419100" lvl="0" marL="457200" rtl="0" algn="l">
              <a:spcBef>
                <a:spcPts val="0"/>
              </a:spcBef>
              <a:spcAft>
                <a:spcPts val="0"/>
              </a:spcAft>
              <a:buSzPts val="3000"/>
              <a:buAutoNum type="arabicPeriod"/>
            </a:pPr>
            <a:r>
              <a:rPr lang="en" sz="3000"/>
              <a:t>BE HAPPY - you deserve it  </a:t>
            </a:r>
            <a:r>
              <a:rPr lang="en"/>
              <a:t>  </a:t>
            </a:r>
            <a:endParaRPr/>
          </a:p>
        </p:txBody>
      </p:sp>
      <p:sp>
        <p:nvSpPr>
          <p:cNvPr id="341" name="Google Shape;341;p51"/>
          <p:cNvSpPr txBox="1"/>
          <p:nvPr>
            <p:ph type="title"/>
          </p:nvPr>
        </p:nvSpPr>
        <p:spPr>
          <a:xfrm>
            <a:off x="198425" y="1382663"/>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2900">
                <a:solidFill>
                  <a:schemeClr val="lt1"/>
                </a:solidFill>
              </a:rPr>
              <a:t>THE B’S OF A HEALTHY YOU</a:t>
            </a:r>
            <a:endParaRPr sz="29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6"/>
          <p:cNvPicPr preferRelativeResize="0"/>
          <p:nvPr/>
        </p:nvPicPr>
        <p:blipFill>
          <a:blip r:embed="rId3">
            <a:alphaModFix/>
          </a:blip>
          <a:stretch>
            <a:fillRect/>
          </a:stretch>
        </p:blipFill>
        <p:spPr>
          <a:xfrm>
            <a:off x="2515775" y="-135875"/>
            <a:ext cx="4112451" cy="4112451"/>
          </a:xfrm>
          <a:prstGeom prst="rect">
            <a:avLst/>
          </a:prstGeom>
          <a:noFill/>
          <a:ln>
            <a:noFill/>
          </a:ln>
        </p:spPr>
      </p:pic>
      <p:sp>
        <p:nvSpPr>
          <p:cNvPr id="79" name="Google Shape;79;p16"/>
          <p:cNvSpPr txBox="1"/>
          <p:nvPr/>
        </p:nvSpPr>
        <p:spPr>
          <a:xfrm>
            <a:off x="623100" y="3580050"/>
            <a:ext cx="8009700" cy="954300"/>
          </a:xfrm>
          <a:prstGeom prst="rect">
            <a:avLst/>
          </a:prstGeom>
          <a:noFill/>
          <a:ln>
            <a:noFill/>
          </a:ln>
          <a:effectLst>
            <a:outerShdw blurRad="57150" rotWithShape="0" algn="bl" dir="5400000" dist="19050">
              <a:srgbClr val="FFFFFF">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2500">
                <a:solidFill>
                  <a:schemeClr val="dk1"/>
                </a:solidFill>
              </a:rPr>
              <a:t>IT IS ALL ABOUT THE LENS WE LOOK AT</a:t>
            </a:r>
            <a:endParaRPr b="1" sz="2500">
              <a:solidFill>
                <a:schemeClr val="dk1"/>
              </a:solidFill>
            </a:endParaRPr>
          </a:p>
          <a:p>
            <a:pPr indent="0" lvl="0" marL="0" rtl="0" algn="ctr">
              <a:spcBef>
                <a:spcPts val="0"/>
              </a:spcBef>
              <a:spcAft>
                <a:spcPts val="0"/>
              </a:spcAft>
              <a:buNone/>
            </a:pPr>
            <a:r>
              <a:rPr b="1" lang="en" sz="2500">
                <a:solidFill>
                  <a:schemeClr val="dk1"/>
                </a:solidFill>
              </a:rPr>
              <a:t>OURSELVES, OTHERS &amp; THE WORLD AROUND US</a:t>
            </a:r>
            <a:endParaRPr b="1" sz="2500">
              <a:solidFill>
                <a:schemeClr val="dk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2"/>
          <p:cNvSpPr txBox="1"/>
          <p:nvPr>
            <p:ph type="title"/>
          </p:nvPr>
        </p:nvSpPr>
        <p:spPr>
          <a:xfrm>
            <a:off x="311700" y="2081450"/>
            <a:ext cx="8520600" cy="5727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5800"/>
              <a:t>WHAT COMES NEXT?</a:t>
            </a:r>
            <a:endParaRPr sz="58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53"/>
          <p:cNvSpPr/>
          <p:nvPr/>
        </p:nvSpPr>
        <p:spPr>
          <a:xfrm>
            <a:off x="-288750" y="1079025"/>
            <a:ext cx="9721500" cy="3282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53"/>
          <p:cNvSpPr txBox="1"/>
          <p:nvPr>
            <p:ph type="title"/>
          </p:nvPr>
        </p:nvSpPr>
        <p:spPr>
          <a:xfrm>
            <a:off x="311700" y="4450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rPr>
              <a:t>MATTHEW 7:12 TOOLBOX</a:t>
            </a:r>
            <a:endParaRPr sz="3000">
              <a:solidFill>
                <a:schemeClr val="lt1"/>
              </a:solidFill>
            </a:endParaRPr>
          </a:p>
        </p:txBody>
      </p:sp>
      <p:sp>
        <p:nvSpPr>
          <p:cNvPr id="353" name="Google Shape;353;p53"/>
          <p:cNvSpPr txBox="1"/>
          <p:nvPr>
            <p:ph idx="1" type="body"/>
          </p:nvPr>
        </p:nvSpPr>
        <p:spPr>
          <a:xfrm>
            <a:off x="311688" y="44845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solidFill>
                  <a:schemeClr val="dk1"/>
                </a:solidFill>
              </a:rPr>
              <a:t>www.REACHforTomorrowOhio.org/MAT712-toolbox.html</a:t>
            </a:r>
            <a:endParaRPr sz="1200"/>
          </a:p>
        </p:txBody>
      </p:sp>
      <p:pic>
        <p:nvPicPr>
          <p:cNvPr id="354" name="Google Shape;354;p53"/>
          <p:cNvPicPr preferRelativeResize="0"/>
          <p:nvPr/>
        </p:nvPicPr>
        <p:blipFill>
          <a:blip r:embed="rId3">
            <a:alphaModFix/>
          </a:blip>
          <a:stretch>
            <a:fillRect/>
          </a:stretch>
        </p:blipFill>
        <p:spPr>
          <a:xfrm>
            <a:off x="3727763" y="1409763"/>
            <a:ext cx="1688474" cy="26826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4"/>
          <p:cNvSpPr/>
          <p:nvPr/>
        </p:nvSpPr>
        <p:spPr>
          <a:xfrm>
            <a:off x="1284475" y="19900"/>
            <a:ext cx="6705300" cy="51237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From Tim Hawkins' &quot;Greatest Hits &amp; Greatest Bits&quot; - Get it now at Tim's online store: https://timhawkins.brushfireapp.com/store/products - This new 2 DVD collection of Tim's best includes 3+ hours of live songs, stand-up bits, and music videos + BONUS rare archived footage from his early career." id="360" name="Google Shape;360;p54" title="Yoga Pants - Tim Hawkins Greatest Hits &amp; Bits">
            <a:hlinkClick r:id="rId3"/>
          </p:cNvPr>
          <p:cNvPicPr preferRelativeResize="0"/>
          <p:nvPr/>
        </p:nvPicPr>
        <p:blipFill>
          <a:blip r:embed="rId4">
            <a:alphaModFix/>
          </a:blip>
          <a:stretch>
            <a:fillRect/>
          </a:stretch>
        </p:blipFill>
        <p:spPr>
          <a:xfrm>
            <a:off x="1431113" y="177238"/>
            <a:ext cx="6412025" cy="48090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5"/>
          <p:cNvSpPr/>
          <p:nvPr/>
        </p:nvSpPr>
        <p:spPr>
          <a:xfrm>
            <a:off x="-248400" y="229775"/>
            <a:ext cx="9640800" cy="5727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55"/>
          <p:cNvSpPr txBox="1"/>
          <p:nvPr>
            <p:ph type="title"/>
          </p:nvPr>
        </p:nvSpPr>
        <p:spPr>
          <a:xfrm>
            <a:off x="311700" y="2297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367" name="Google Shape;367;p55"/>
          <p:cNvSpPr txBox="1"/>
          <p:nvPr>
            <p:ph idx="1" type="body"/>
          </p:nvPr>
        </p:nvSpPr>
        <p:spPr>
          <a:xfrm>
            <a:off x="311700" y="948525"/>
            <a:ext cx="8520600" cy="3416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400">
                <a:solidFill>
                  <a:srgbClr val="000000"/>
                </a:solidFill>
              </a:rPr>
              <a:t>http://www.reachfortomorrowohio.org/mat712-toolbox.html</a:t>
            </a:r>
            <a:endParaRPr sz="1400">
              <a:solidFill>
                <a:srgbClr val="000000"/>
              </a:solidFill>
            </a:endParaRPr>
          </a:p>
          <a:p>
            <a:pPr indent="0" lvl="0" marL="0" rtl="0" algn="l">
              <a:lnSpc>
                <a:spcPct val="150000"/>
              </a:lnSpc>
              <a:spcBef>
                <a:spcPts val="0"/>
              </a:spcBef>
              <a:spcAft>
                <a:spcPts val="0"/>
              </a:spcAft>
              <a:buNone/>
            </a:pPr>
            <a:r>
              <a:rPr lang="en" sz="1400">
                <a:solidFill>
                  <a:srgbClr val="000000"/>
                </a:solidFill>
              </a:rPr>
              <a:t>https://www.starr.org/training/tlc/courses-training </a:t>
            </a:r>
            <a:endParaRPr sz="1400">
              <a:solidFill>
                <a:srgbClr val="000000"/>
              </a:solidFill>
            </a:endParaRPr>
          </a:p>
          <a:p>
            <a:pPr indent="0" lvl="0" marL="0" rtl="0" algn="l">
              <a:lnSpc>
                <a:spcPct val="150000"/>
              </a:lnSpc>
              <a:spcBef>
                <a:spcPts val="0"/>
              </a:spcBef>
              <a:spcAft>
                <a:spcPts val="0"/>
              </a:spcAft>
              <a:buClr>
                <a:schemeClr val="dk1"/>
              </a:buClr>
              <a:buSzPts val="1100"/>
              <a:buFont typeface="Arial"/>
              <a:buNone/>
            </a:pPr>
            <a:r>
              <a:rPr lang="en" sz="1400">
                <a:solidFill>
                  <a:srgbClr val="000000"/>
                </a:solidFill>
              </a:rPr>
              <a:t>https://www.gci.org/disc/23-functions  -  purpose of the church</a:t>
            </a:r>
            <a:endParaRPr sz="1400">
              <a:solidFill>
                <a:srgbClr val="000000"/>
              </a:solidFill>
            </a:endParaRPr>
          </a:p>
          <a:p>
            <a:pPr indent="0" lvl="0" marL="0" rtl="0" algn="l">
              <a:lnSpc>
                <a:spcPct val="150000"/>
              </a:lnSpc>
              <a:spcBef>
                <a:spcPts val="0"/>
              </a:spcBef>
              <a:spcAft>
                <a:spcPts val="0"/>
              </a:spcAft>
              <a:buClr>
                <a:schemeClr val="dk1"/>
              </a:buClr>
              <a:buSzPts val="1100"/>
              <a:buFont typeface="Arial"/>
              <a:buNone/>
            </a:pPr>
            <a:r>
              <a:rPr lang="en" sz="1400">
                <a:solidFill>
                  <a:srgbClr val="000000"/>
                </a:solidFill>
              </a:rPr>
              <a:t>http://www.ictg.org/blog/seven-key-traits-of-a-trauma-informed-congregation  -  7 traits/characteristics</a:t>
            </a:r>
            <a:endParaRPr sz="1400">
              <a:solidFill>
                <a:srgbClr val="000000"/>
              </a:solidFill>
            </a:endParaRPr>
          </a:p>
          <a:p>
            <a:pPr indent="0" lvl="0" marL="0" rtl="0" algn="l">
              <a:lnSpc>
                <a:spcPct val="150000"/>
              </a:lnSpc>
              <a:spcBef>
                <a:spcPts val="0"/>
              </a:spcBef>
              <a:spcAft>
                <a:spcPts val="0"/>
              </a:spcAft>
              <a:buClr>
                <a:schemeClr val="dk1"/>
              </a:buClr>
              <a:buSzPts val="1100"/>
              <a:buFont typeface="Arial"/>
              <a:buNone/>
            </a:pPr>
            <a:r>
              <a:rPr lang="en" sz="1400">
                <a:solidFill>
                  <a:srgbClr val="000000"/>
                </a:solidFill>
              </a:rPr>
              <a:t>https://www.womenshealth.gov/blog/trauma-informed-congregations  -  4 R's of a trauma informed congregation</a:t>
            </a:r>
            <a:endParaRPr sz="1400">
              <a:solidFill>
                <a:srgbClr val="000000"/>
              </a:solidFill>
            </a:endParaRPr>
          </a:p>
          <a:p>
            <a:pPr indent="0" lvl="0" marL="0" rtl="0" algn="l">
              <a:lnSpc>
                <a:spcPct val="150000"/>
              </a:lnSpc>
              <a:spcBef>
                <a:spcPts val="0"/>
              </a:spcBef>
              <a:spcAft>
                <a:spcPts val="0"/>
              </a:spcAft>
              <a:buClr>
                <a:schemeClr val="dk1"/>
              </a:buClr>
              <a:buSzPts val="1100"/>
              <a:buFont typeface="Arial"/>
              <a:buNone/>
            </a:pPr>
            <a:r>
              <a:rPr lang="en" sz="1400">
                <a:solidFill>
                  <a:srgbClr val="000000"/>
                </a:solidFill>
              </a:rPr>
              <a:t>http://www.acesconnection.com/g/faith-based-connection/search/tag/442378480397913552   </a:t>
            </a:r>
            <a:endParaRPr sz="1400">
              <a:solidFill>
                <a:srgbClr val="000000"/>
              </a:solidFill>
            </a:endParaRPr>
          </a:p>
          <a:p>
            <a:pPr indent="0" lvl="0" marL="0" rtl="0" algn="l">
              <a:lnSpc>
                <a:spcPct val="150000"/>
              </a:lnSpc>
              <a:spcBef>
                <a:spcPts val="0"/>
              </a:spcBef>
              <a:spcAft>
                <a:spcPts val="0"/>
              </a:spcAft>
              <a:buClr>
                <a:schemeClr val="dk1"/>
              </a:buClr>
              <a:buSzPts val="1100"/>
              <a:buFont typeface="Arial"/>
              <a:buNone/>
            </a:pPr>
            <a:r>
              <a:rPr lang="en" sz="1400">
                <a:solidFill>
                  <a:srgbClr val="000000"/>
                </a:solidFill>
              </a:rPr>
              <a:t>https://vimeo.com/137282528  -  resilience film</a:t>
            </a:r>
            <a:endParaRPr sz="1400">
              <a:solidFill>
                <a:srgbClr val="000000"/>
              </a:solidFill>
            </a:endParaRPr>
          </a:p>
          <a:p>
            <a:pPr indent="0" lvl="0" marL="0" rtl="0" algn="l">
              <a:lnSpc>
                <a:spcPct val="150000"/>
              </a:lnSpc>
              <a:spcBef>
                <a:spcPts val="0"/>
              </a:spcBef>
              <a:spcAft>
                <a:spcPts val="0"/>
              </a:spcAft>
              <a:buClr>
                <a:schemeClr val="dk1"/>
              </a:buClr>
              <a:buSzPts val="1100"/>
              <a:buFont typeface="Arial"/>
              <a:buNone/>
            </a:pPr>
            <a:r>
              <a:rPr lang="en" sz="1400">
                <a:solidFill>
                  <a:srgbClr val="000000"/>
                </a:solidFill>
              </a:rPr>
              <a:t>https://www.youtube.com/watch?v=v7stze3645s</a:t>
            </a:r>
            <a:endParaRPr sz="1400">
              <a:solidFill>
                <a:srgbClr val="000000"/>
              </a:solidFill>
            </a:endParaRPr>
          </a:p>
          <a:p>
            <a:pPr indent="0" lvl="0" marL="0" rtl="0" algn="l">
              <a:lnSpc>
                <a:spcPct val="150000"/>
              </a:lnSpc>
              <a:spcBef>
                <a:spcPts val="0"/>
              </a:spcBef>
              <a:spcAft>
                <a:spcPts val="0"/>
              </a:spcAft>
              <a:buNone/>
            </a:pPr>
            <a:r>
              <a:rPr lang="en" sz="1400">
                <a:solidFill>
                  <a:srgbClr val="000000"/>
                </a:solidFill>
              </a:rPr>
              <a:t>https://www.youtube.com/watch?v=w0iVTQS8ftghttp://wwhttps://www.youtube.com/watch?v=w0iVTQS8ftgw.goodtherapy.org/blog/134-activities-to-add-to-your-self-care-plan/</a:t>
            </a:r>
            <a:endParaRPr sz="1400">
              <a:solidFill>
                <a:srgbClr val="000000"/>
              </a:solidFill>
            </a:endParaRPr>
          </a:p>
          <a:p>
            <a:pPr indent="0" lvl="0" marL="0" rtl="0" algn="l">
              <a:lnSpc>
                <a:spcPct val="150000"/>
              </a:lnSpc>
              <a:spcBef>
                <a:spcPts val="0"/>
              </a:spcBef>
              <a:spcAft>
                <a:spcPts val="0"/>
              </a:spcAft>
              <a:buNone/>
            </a:pPr>
            <a:r>
              <a:rPr lang="en" sz="1400">
                <a:solidFill>
                  <a:srgbClr val="000000"/>
                </a:solidFill>
              </a:rPr>
              <a:t>https://www.youtube.com/watch?v=GYv4Fs7nzIY</a:t>
            </a:r>
            <a:endParaRPr sz="1400">
              <a:solidFill>
                <a:srgbClr val="000000"/>
              </a:solidFill>
            </a:endParaRPr>
          </a:p>
          <a:p>
            <a:pPr indent="0" lvl="0" marL="0" rtl="0" algn="l">
              <a:lnSpc>
                <a:spcPct val="150000"/>
              </a:lnSpc>
              <a:spcBef>
                <a:spcPts val="1600"/>
              </a:spcBef>
              <a:spcAft>
                <a:spcPts val="1600"/>
              </a:spcAft>
              <a:buNone/>
            </a:pPr>
            <a:r>
              <a:t/>
            </a:r>
            <a:endParaRPr sz="14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ctrTitle"/>
          </p:nvPr>
        </p:nvSpPr>
        <p:spPr>
          <a:xfrm>
            <a:off x="177075" y="138700"/>
            <a:ext cx="8520600" cy="877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solidFill>
                  <a:srgbClr val="FFFFFF"/>
                </a:solidFill>
              </a:rPr>
              <a:t>TOPICS</a:t>
            </a:r>
            <a:endParaRPr b="1">
              <a:solidFill>
                <a:srgbClr val="FFFFFF"/>
              </a:solidFill>
            </a:endParaRPr>
          </a:p>
        </p:txBody>
      </p:sp>
      <p:sp>
        <p:nvSpPr>
          <p:cNvPr id="85" name="Google Shape;85;p17"/>
          <p:cNvSpPr/>
          <p:nvPr/>
        </p:nvSpPr>
        <p:spPr>
          <a:xfrm>
            <a:off x="-457725" y="1016200"/>
            <a:ext cx="10260000" cy="4308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7"/>
          <p:cNvSpPr txBox="1"/>
          <p:nvPr>
            <p:ph idx="1" type="subTitle"/>
          </p:nvPr>
        </p:nvSpPr>
        <p:spPr>
          <a:xfrm>
            <a:off x="311700" y="1137475"/>
            <a:ext cx="8520600" cy="36909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000000"/>
              </a:buClr>
              <a:buSzPts val="1800"/>
              <a:buAutoNum type="arabicPeriod"/>
            </a:pPr>
            <a:r>
              <a:rPr b="1" lang="en" sz="1800">
                <a:solidFill>
                  <a:srgbClr val="000000"/>
                </a:solidFill>
              </a:rPr>
              <a:t>What is a Trauma Informed Congregation?</a:t>
            </a:r>
            <a:endParaRPr b="1" sz="1800">
              <a:solidFill>
                <a:srgbClr val="000000"/>
              </a:solidFill>
            </a:endParaRPr>
          </a:p>
          <a:p>
            <a:pPr indent="-342900" lvl="0" marL="457200" rtl="0" algn="l">
              <a:lnSpc>
                <a:spcPct val="150000"/>
              </a:lnSpc>
              <a:spcBef>
                <a:spcPts val="0"/>
              </a:spcBef>
              <a:spcAft>
                <a:spcPts val="0"/>
              </a:spcAft>
              <a:buClr>
                <a:srgbClr val="000000"/>
              </a:buClr>
              <a:buSzPts val="1800"/>
              <a:buAutoNum type="arabicPeriod"/>
            </a:pPr>
            <a:r>
              <a:rPr b="1" lang="en" sz="1800">
                <a:solidFill>
                  <a:schemeClr val="dk1"/>
                </a:solidFill>
              </a:rPr>
              <a:t>The Lens of Trauma </a:t>
            </a:r>
            <a:endParaRPr b="1" sz="1800">
              <a:solidFill>
                <a:srgbClr val="000000"/>
              </a:solidFill>
            </a:endParaRPr>
          </a:p>
          <a:p>
            <a:pPr indent="-342900" lvl="0" marL="457200" rtl="0" algn="l">
              <a:lnSpc>
                <a:spcPct val="150000"/>
              </a:lnSpc>
              <a:spcBef>
                <a:spcPts val="0"/>
              </a:spcBef>
              <a:spcAft>
                <a:spcPts val="0"/>
              </a:spcAft>
              <a:buClr>
                <a:srgbClr val="000000"/>
              </a:buClr>
              <a:buSzPts val="1800"/>
              <a:buAutoNum type="arabicPeriod"/>
            </a:pPr>
            <a:r>
              <a:rPr b="1" lang="en" sz="1800">
                <a:solidFill>
                  <a:schemeClr val="dk1"/>
                </a:solidFill>
              </a:rPr>
              <a:t>Risk factors and Human Trafficking</a:t>
            </a:r>
            <a:endParaRPr b="1" sz="1800">
              <a:solidFill>
                <a:srgbClr val="000000"/>
              </a:solidFill>
            </a:endParaRPr>
          </a:p>
          <a:p>
            <a:pPr indent="-342900" lvl="0" marL="457200" rtl="0" algn="l">
              <a:lnSpc>
                <a:spcPct val="150000"/>
              </a:lnSpc>
              <a:spcBef>
                <a:spcPts val="0"/>
              </a:spcBef>
              <a:spcAft>
                <a:spcPts val="0"/>
              </a:spcAft>
              <a:buClr>
                <a:srgbClr val="000000"/>
              </a:buClr>
              <a:buSzPts val="1800"/>
              <a:buAutoNum type="arabicPeriod"/>
            </a:pPr>
            <a:r>
              <a:rPr b="1" lang="en" sz="1800">
                <a:solidFill>
                  <a:srgbClr val="000000"/>
                </a:solidFill>
              </a:rPr>
              <a:t>Needs of the person experiencing Trauma for Healing</a:t>
            </a:r>
            <a:endParaRPr b="1" sz="1800">
              <a:solidFill>
                <a:srgbClr val="000000"/>
              </a:solidFill>
            </a:endParaRPr>
          </a:p>
          <a:p>
            <a:pPr indent="-342900" lvl="0" marL="457200" rtl="0" algn="l">
              <a:lnSpc>
                <a:spcPct val="150000"/>
              </a:lnSpc>
              <a:spcBef>
                <a:spcPts val="0"/>
              </a:spcBef>
              <a:spcAft>
                <a:spcPts val="0"/>
              </a:spcAft>
              <a:buClr>
                <a:srgbClr val="000000"/>
              </a:buClr>
              <a:buSzPts val="1800"/>
              <a:buAutoNum type="arabicPeriod"/>
            </a:pPr>
            <a:r>
              <a:rPr b="1" lang="en" sz="1800">
                <a:solidFill>
                  <a:srgbClr val="000000"/>
                </a:solidFill>
              </a:rPr>
              <a:t>Actions of a Trauma Informed </a:t>
            </a:r>
            <a:r>
              <a:rPr b="1" lang="en" sz="1800">
                <a:solidFill>
                  <a:srgbClr val="000000"/>
                </a:solidFill>
              </a:rPr>
              <a:t>Resilience Focus</a:t>
            </a:r>
            <a:r>
              <a:rPr b="1" lang="en" sz="1800">
                <a:solidFill>
                  <a:srgbClr val="000000"/>
                </a:solidFill>
              </a:rPr>
              <a:t> Congregation to Help in the Healing</a:t>
            </a:r>
            <a:endParaRPr b="1" sz="1800">
              <a:solidFill>
                <a:srgbClr val="000000"/>
              </a:solidFill>
            </a:endParaRPr>
          </a:p>
          <a:p>
            <a:pPr indent="-342900" lvl="0" marL="457200" rtl="0" algn="l">
              <a:lnSpc>
                <a:spcPct val="150000"/>
              </a:lnSpc>
              <a:spcBef>
                <a:spcPts val="0"/>
              </a:spcBef>
              <a:spcAft>
                <a:spcPts val="0"/>
              </a:spcAft>
              <a:buClr>
                <a:srgbClr val="000000"/>
              </a:buClr>
              <a:buSzPts val="1800"/>
              <a:buAutoNum type="arabicPeriod"/>
            </a:pPr>
            <a:r>
              <a:rPr b="1" lang="en" sz="1800">
                <a:solidFill>
                  <a:srgbClr val="000000"/>
                </a:solidFill>
              </a:rPr>
              <a:t>Characteristics or qualities needed to help in the Healing Process</a:t>
            </a:r>
            <a:endParaRPr b="1" sz="1800">
              <a:solidFill>
                <a:srgbClr val="000000"/>
              </a:solidFill>
            </a:endParaRPr>
          </a:p>
          <a:p>
            <a:pPr indent="-342900" lvl="0" marL="457200" rtl="0" algn="l">
              <a:lnSpc>
                <a:spcPct val="150000"/>
              </a:lnSpc>
              <a:spcBef>
                <a:spcPts val="0"/>
              </a:spcBef>
              <a:spcAft>
                <a:spcPts val="0"/>
              </a:spcAft>
              <a:buClr>
                <a:srgbClr val="000000"/>
              </a:buClr>
              <a:buSzPts val="1800"/>
              <a:buAutoNum type="arabicPeriod"/>
            </a:pPr>
            <a:r>
              <a:rPr b="1" lang="en" sz="1800">
                <a:solidFill>
                  <a:schemeClr val="dk1"/>
                </a:solidFill>
              </a:rPr>
              <a:t>Where do we go from here…</a:t>
            </a:r>
            <a:endParaRPr b="1" sz="18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p:nvPr/>
        </p:nvSpPr>
        <p:spPr>
          <a:xfrm>
            <a:off x="-457725" y="1095075"/>
            <a:ext cx="10017600" cy="3666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n" sz="3000"/>
              <a:t>COLOSSIANS 3:12-14  </a:t>
            </a:r>
            <a:r>
              <a:rPr b="1" lang="en" sz="1800">
                <a:latin typeface="Verdana"/>
                <a:ea typeface="Verdana"/>
                <a:cs typeface="Verdana"/>
                <a:sym typeface="Verdana"/>
              </a:rPr>
              <a:t>The Passion Translation(TPT)</a:t>
            </a:r>
            <a:endParaRPr b="1" sz="3000"/>
          </a:p>
        </p:txBody>
      </p:sp>
      <p:sp>
        <p:nvSpPr>
          <p:cNvPr id="93" name="Google Shape;93;p18"/>
          <p:cNvSpPr txBox="1"/>
          <p:nvPr>
            <p:ph idx="1" type="body"/>
          </p:nvPr>
        </p:nvSpPr>
        <p:spPr>
          <a:xfrm>
            <a:off x="311700" y="1295925"/>
            <a:ext cx="8520600" cy="3506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900"/>
              <a:t>You are always and dearly loved by God! So </a:t>
            </a:r>
            <a:r>
              <a:rPr b="1" lang="en" sz="1900"/>
              <a:t>ROBE</a:t>
            </a:r>
            <a:r>
              <a:rPr b="1" lang="en" sz="1900"/>
              <a:t> yourself with virtues of God, ... Be </a:t>
            </a:r>
            <a:r>
              <a:rPr b="1" lang="en" sz="1900"/>
              <a:t>MERCIFUL </a:t>
            </a:r>
            <a:r>
              <a:rPr b="1" lang="en" sz="1900"/>
              <a:t>as you endeavor to </a:t>
            </a:r>
            <a:r>
              <a:rPr b="1" lang="en" sz="1900"/>
              <a:t>UNDERSTAND</a:t>
            </a:r>
            <a:r>
              <a:rPr b="1" lang="en" sz="1900"/>
              <a:t> others, and be </a:t>
            </a:r>
            <a:r>
              <a:rPr b="1" lang="en" sz="1900"/>
              <a:t>COMPASSIONATE</a:t>
            </a:r>
            <a:r>
              <a:rPr b="1" lang="en" sz="1900"/>
              <a:t>, showing kindness toward all. Be </a:t>
            </a:r>
            <a:r>
              <a:rPr b="1" lang="en" sz="1900"/>
              <a:t>GENTLE</a:t>
            </a:r>
            <a:r>
              <a:rPr b="1" lang="en" sz="1900"/>
              <a:t> and </a:t>
            </a:r>
            <a:r>
              <a:rPr b="1" lang="en" sz="1900"/>
              <a:t>HUMBLE</a:t>
            </a:r>
            <a:r>
              <a:rPr b="1" lang="en" sz="1900"/>
              <a:t>, </a:t>
            </a:r>
            <a:r>
              <a:rPr b="1" lang="en" sz="1900"/>
              <a:t>UNOFFENDABLE</a:t>
            </a:r>
            <a:r>
              <a:rPr b="1" lang="en" sz="1900"/>
              <a:t> in your </a:t>
            </a:r>
            <a:r>
              <a:rPr b="1" lang="en" sz="1900"/>
              <a:t>PATIENCE</a:t>
            </a:r>
            <a:r>
              <a:rPr b="1" lang="en" sz="1900"/>
              <a:t> with others. 13 </a:t>
            </a:r>
            <a:r>
              <a:rPr b="1" lang="en" sz="1900"/>
              <a:t>TOLERATE</a:t>
            </a:r>
            <a:r>
              <a:rPr b="1" lang="en" sz="1900"/>
              <a:t> the </a:t>
            </a:r>
            <a:r>
              <a:rPr b="1" lang="en" sz="1900"/>
              <a:t>WEAKNESSES</a:t>
            </a:r>
            <a:r>
              <a:rPr b="1" lang="en" sz="1900"/>
              <a:t> of those in the family of faith, </a:t>
            </a:r>
            <a:r>
              <a:rPr b="1" lang="en" sz="1900"/>
              <a:t>FORGIVING</a:t>
            </a:r>
            <a:r>
              <a:rPr b="1" lang="en" sz="1900"/>
              <a:t> one another in the same way you have been graciously forgiven by Jesus Christ. If you find fault with someone, release this same gift of forgiveness to them. 14 For </a:t>
            </a:r>
            <a:r>
              <a:rPr b="1" lang="en" sz="1900"/>
              <a:t>LOVE</a:t>
            </a:r>
            <a:r>
              <a:rPr b="1" lang="en" sz="1900"/>
              <a:t> is supreme and must flow through each of these virtues. </a:t>
            </a:r>
            <a:r>
              <a:rPr b="1" lang="en" sz="1900"/>
              <a:t>LOVE </a:t>
            </a:r>
            <a:r>
              <a:rPr b="1" lang="en" sz="1900"/>
              <a:t>becomes the mark of </a:t>
            </a:r>
            <a:r>
              <a:rPr b="1" lang="en" sz="1900"/>
              <a:t>TRUE MATURITY</a:t>
            </a:r>
            <a:r>
              <a:rPr b="1" lang="en" sz="1900"/>
              <a:t>.</a:t>
            </a:r>
            <a:endParaRPr b="1" sz="19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p:nvPr/>
        </p:nvSpPr>
        <p:spPr>
          <a:xfrm>
            <a:off x="-161500" y="383425"/>
            <a:ext cx="9438600" cy="7137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9"/>
          <p:cNvSpPr txBox="1"/>
          <p:nvPr>
            <p:ph type="title"/>
          </p:nvPr>
        </p:nvSpPr>
        <p:spPr>
          <a:xfrm>
            <a:off x="-100" y="445025"/>
            <a:ext cx="914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1" lang="en"/>
              <a:t>WHAT IS A TRAUMA INFORMED CONGREGATION?</a:t>
            </a:r>
            <a:endParaRPr b="1" i="1"/>
          </a:p>
        </p:txBody>
      </p:sp>
      <p:sp>
        <p:nvSpPr>
          <p:cNvPr id="100" name="Google Shape;100;p19"/>
          <p:cNvSpPr txBox="1"/>
          <p:nvPr>
            <p:ph idx="1" type="body"/>
          </p:nvPr>
        </p:nvSpPr>
        <p:spPr>
          <a:xfrm>
            <a:off x="311700" y="1434225"/>
            <a:ext cx="8520600" cy="28188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1600"/>
              </a:spcAft>
              <a:buNone/>
            </a:pPr>
            <a:r>
              <a:rPr lang="en" sz="4800">
                <a:solidFill>
                  <a:schemeClr val="lt1"/>
                </a:solidFill>
                <a:latin typeface="Calibri"/>
                <a:ea typeface="Calibri"/>
                <a:cs typeface="Calibri"/>
                <a:sym typeface="Calibri"/>
              </a:rPr>
              <a:t>A congregation that seeks to understand the impact of trauma and know how to respond.</a:t>
            </a:r>
            <a:endParaRPr sz="4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20" title="Echoes of childhood trauma_720p MP4_m4868.mp4">
            <a:hlinkClick r:id="rId3"/>
          </p:cNvPr>
          <p:cNvPicPr preferRelativeResize="0"/>
          <p:nvPr/>
        </p:nvPicPr>
        <p:blipFill>
          <a:blip r:embed="rId4">
            <a:alphaModFix/>
          </a:blip>
          <a:stretch>
            <a:fillRect/>
          </a:stretch>
        </p:blipFill>
        <p:spPr>
          <a:xfrm>
            <a:off x="270938" y="152400"/>
            <a:ext cx="8602134" cy="48387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p:nvPr/>
        </p:nvSpPr>
        <p:spPr>
          <a:xfrm>
            <a:off x="-255750" y="477700"/>
            <a:ext cx="9627300" cy="6747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t>TRAUMA</a:t>
            </a:r>
            <a:endParaRPr b="1" sz="3600"/>
          </a:p>
        </p:txBody>
      </p:sp>
      <p:sp>
        <p:nvSpPr>
          <p:cNvPr id="112" name="Google Shape;112;p21"/>
          <p:cNvSpPr txBox="1"/>
          <p:nvPr>
            <p:ph idx="1" type="body"/>
          </p:nvPr>
        </p:nvSpPr>
        <p:spPr>
          <a:xfrm>
            <a:off x="311700" y="1447150"/>
            <a:ext cx="8520600" cy="3121500"/>
          </a:xfrm>
          <a:prstGeom prst="rect">
            <a:avLst/>
          </a:prstGeom>
        </p:spPr>
        <p:txBody>
          <a:bodyPr anchorCtr="0" anchor="t" bIns="91425" lIns="91425" spcFirstLastPara="1" rIns="91425" wrap="square" tIns="91425">
            <a:noAutofit/>
          </a:bodyPr>
          <a:lstStyle/>
          <a:p>
            <a:pPr indent="-228600" lvl="0" marL="228600" rtl="0" algn="l">
              <a:lnSpc>
                <a:spcPct val="100000"/>
              </a:lnSpc>
              <a:spcBef>
                <a:spcPts val="0"/>
              </a:spcBef>
              <a:spcAft>
                <a:spcPts val="0"/>
              </a:spcAft>
              <a:buClr>
                <a:srgbClr val="595959"/>
              </a:buClr>
              <a:buFont typeface="Source Sans Pro"/>
              <a:buNone/>
            </a:pPr>
            <a:r>
              <a:rPr lang="en" sz="3600">
                <a:solidFill>
                  <a:srgbClr val="595959"/>
                </a:solidFill>
                <a:latin typeface="Source Sans Pro"/>
                <a:ea typeface="Source Sans Pro"/>
                <a:cs typeface="Source Sans Pro"/>
                <a:sym typeface="Source Sans Pro"/>
              </a:rPr>
              <a:t>   </a:t>
            </a:r>
            <a:r>
              <a:rPr b="1" lang="en" sz="3600">
                <a:solidFill>
                  <a:srgbClr val="595959"/>
                </a:solidFill>
                <a:latin typeface="Source Sans Pro"/>
                <a:ea typeface="Source Sans Pro"/>
                <a:cs typeface="Source Sans Pro"/>
                <a:sym typeface="Source Sans Pro"/>
              </a:rPr>
              <a:t>Any experience that leaves a person feeling hopeless, helpless, fearing for their life/survival, or their safety. This experience can be REAL or PERCEIVED. </a:t>
            </a:r>
            <a:endParaRPr b="1" sz="3600">
              <a:solidFill>
                <a:srgbClr val="000000"/>
              </a:solidFill>
            </a:endParaRPr>
          </a:p>
          <a:p>
            <a:pPr indent="0" lvl="0" marL="0" rtl="0" algn="l">
              <a:spcBef>
                <a:spcPts val="0"/>
              </a:spcBef>
              <a:spcAft>
                <a:spcPts val="1600"/>
              </a:spcAft>
              <a:buNone/>
            </a:pPr>
            <a:r>
              <a:t/>
            </a:r>
            <a:endParaRPr/>
          </a:p>
        </p:txBody>
      </p:sp>
      <p:sp>
        <p:nvSpPr>
          <p:cNvPr id="113" name="Google Shape;113;p21"/>
          <p:cNvSpPr txBox="1"/>
          <p:nvPr/>
        </p:nvSpPr>
        <p:spPr>
          <a:xfrm>
            <a:off x="3883875" y="4615925"/>
            <a:ext cx="5051700" cy="275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t>TLC Children of Trauma Presentation</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